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4840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fd26d1ad71e6838d#tid=68f5a14cb615590009864ff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d3b18c74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上分点1 分类加法计数原理的应用</a:t>
            </a:r>
            <a:endParaRPr lang="en-US" sz="24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6f075f4f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上分点2 分步乘法计数原理的应用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fd9e6ca4d">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21208" y="283464"/>
            <a:ext cx="3163824" cy="448056"/>
          </a:xfrm>
          <a:prstGeom prst="rect">
            <a:avLst/>
          </a:prstGeom>
        </p:spPr>
      </p:pic>
      <p:sp>
        <p:nvSpPr>
          <p:cNvPr id="4" name="MasterShapeName"/>
          <p:cNvSpPr/>
          <p:nvPr/>
        </p:nvSpPr>
        <p:spPr>
          <a:xfrm>
            <a:off x="521208" y="283464"/>
            <a:ext cx="3163824" cy="448056"/>
          </a:xfrm>
          <a:prstGeom prst="rect">
            <a:avLst/>
          </a:prstGeom>
          <a:noFill/>
          <a:ln/>
        </p:spPr>
        <p:txBody>
          <a:bodyPr wrap="square" lIns="0" tIns="0" rIns="0" bIns="0" rtlCol="0" anchor="ctr"/>
          <a:lstStyle/>
          <a:p>
            <a:pPr algn="ctr"/>
            <a:r>
              <a:rPr lang="en-US" sz="1800" b="1" i="0" dirty="0">
                <a:solidFill>
                  <a:srgbClr val="000000"/>
                </a:solidFill>
                <a:latin typeface="SimHei" pitchFamily="34" charset="0"/>
                <a:ea typeface="SimHei" pitchFamily="34" charset="-122"/>
                <a:cs typeface="SimHei" pitchFamily="34" charset="-120"/>
              </a:rPr>
              <a:t>高中数学 选择性必修 第三册</a:t>
            </a:r>
            <a:endParaRPr lang="en-US" sz="1800" dirty="0"/>
          </a:p>
        </p:txBody>
      </p:sp>
      <p:sp>
        <p:nvSpPr>
          <p:cNvPr id="5" name="MasterShapeName"/>
          <p:cNvSpPr/>
          <p:nvPr/>
        </p:nvSpPr>
        <p:spPr>
          <a:xfrm>
            <a:off x="0" y="1042416"/>
            <a:ext cx="12188952" cy="466344"/>
          </a:xfrm>
          <a:prstGeom prst="rect">
            <a:avLst/>
          </a:prstGeom>
          <a:noFill/>
          <a:ln/>
        </p:spPr>
        <p:txBody>
          <a:bodyPr wrap="square" lIns="0" tIns="0" rIns="0" bIns="0" rtlCol="0" anchor="ctr"/>
          <a:lstStyle/>
          <a:p>
            <a:pPr algn="ctr"/>
            <a:r>
              <a:rPr lang="en-US" sz="2400" b="1" i="0" dirty="0">
                <a:solidFill>
                  <a:srgbClr val="00A0AF"/>
                </a:solidFill>
                <a:latin typeface="微软雅黑" pitchFamily="34" charset="0"/>
                <a:ea typeface="微软雅黑" pitchFamily="34" charset="-122"/>
                <a:cs typeface="微软雅黑" pitchFamily="34" charset="-120"/>
              </a:rPr>
              <a:t>上分点3 两个计数原理的综合应用</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5.xml"/><Relationship Id="rId5" Type="http://schemas.openxmlformats.org/officeDocument/2006/relationships/image" Target="../media/image35.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22_1#89fe73886?vop=1&amp;pid=6f075f4f1&amp;color=0,0,0&amp;vtp=1&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三个人随机安排到甲、乙、丙、丁这四个部门工作，要求甲部门必须有人</a:t>
                </a:r>
                <a:r>
                  <a:rPr lang="en-US" altLang="zh-CN" sz="1800" b="0" i="0">
                    <a:solidFill>
                      <a:srgbClr val="000000"/>
                    </a:solidFill>
                    <a:latin typeface="微软雅黑" pitchFamily="34" charset="0"/>
                    <a:ea typeface="微软雅黑" pitchFamily="34" charset="-122"/>
                    <a:cs typeface="微软雅黑" pitchFamily="34" charset="-120"/>
                  </a:rPr>
                  <a:t>，则不同的安排</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方法种数是</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5_BD.22_1#89fe73886?vop=1&amp;pid=6f075f4f1&amp;color=0,0,0&amp;vtp=1&amp;bt=1&amp;bbb=1&amp;hb=1"/>
              <p:cNvSpPr>
                <a:spLocks noRot="1" noChangeAspect="1" noMove="1" noResize="1" noEditPoints="1" noAdjustHandles="1" noChangeArrowheads="1" noChangeShapeType="1" noTextEdit="1"/>
              </p:cNvSpPr>
              <p:nvPr/>
            </p:nvSpPr>
            <p:spPr>
              <a:xfrm>
                <a:off x="832104" y="1508760"/>
                <a:ext cx="10533888" cy="770255"/>
              </a:xfrm>
              <a:prstGeom prst="rect">
                <a:avLst/>
              </a:prstGeom>
              <a:blipFill>
                <a:blip r:embed="rId3"/>
                <a:stretch>
                  <a:fillRect l="-1389" b="-18254"/>
                </a:stretch>
              </a:blipFill>
              <a:ln/>
            </p:spPr>
            <p:txBody>
              <a:bodyPr/>
              <a:lstStyle/>
              <a:p>
                <a:r>
                  <a:rPr lang="zh-CN" altLang="en-US">
                    <a:noFill/>
                  </a:rPr>
                  <a:t> </a:t>
                </a:r>
              </a:p>
            </p:txBody>
          </p:sp>
        </mc:Fallback>
      </mc:AlternateContent>
      <p:sp>
        <p:nvSpPr>
          <p:cNvPr id="3" name="QB_5_AN.23_1#89fe73886.blank?vop=1&amp;pid=6f075f4f1&amp;color=0,0,0&amp;vpa=7&amp;vtp=1&amp;bbb=1"/>
          <p:cNvSpPr/>
          <p:nvPr/>
        </p:nvSpPr>
        <p:spPr>
          <a:xfrm>
            <a:off x="1967960" y="1876425"/>
            <a:ext cx="4333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37</a:t>
            </a:r>
            <a:endParaRPr lang="en-US" altLang="zh-CN" dirty="0"/>
          </a:p>
        </p:txBody>
      </p:sp>
      <mc:AlternateContent xmlns:mc="http://schemas.openxmlformats.org/markup-compatibility/2006">
        <mc:Choice xmlns:a14="http://schemas.microsoft.com/office/drawing/2010/main" Requires="a14">
          <p:sp>
            <p:nvSpPr>
              <p:cNvPr id="4" name="QB_5_AS.24_1#89fe73886?vop=1&amp;pid=6f075f4f1&amp;color=0,0,0&amp;vtp=1&amp;bbb=1&amp;hb=1"/>
              <p:cNvSpPr/>
              <p:nvPr/>
            </p:nvSpPr>
            <p:spPr>
              <a:xfrm>
                <a:off x="832104" y="2279777"/>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三个人随机安排到甲、乙、丙、丁这四个部门工作,有</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种不同的方案</a:t>
                </a:r>
                <a:r>
                  <a:rPr lang="en-US" altLang="zh-CN" sz="1800" b="0" i="0">
                    <a:solidFill>
                      <a:srgbClr val="000000"/>
                    </a:solidFill>
                    <a:latin typeface="微软雅黑" pitchFamily="34" charset="0"/>
                    <a:ea typeface="微软雅黑" pitchFamily="34" charset="-122"/>
                    <a:cs typeface="微软雅黑" pitchFamily="34" charset="-120"/>
                  </a:rPr>
                  <a:t>；又甲部门必须有</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人</a:t>
                </a:r>
                <a:r>
                  <a:rPr lang="en-US" altLang="zh-CN" sz="1800" b="0" i="0" dirty="0">
                    <a:solidFill>
                      <a:srgbClr val="000000"/>
                    </a:solidFill>
                    <a:latin typeface="微软雅黑" pitchFamily="34" charset="0"/>
                    <a:ea typeface="微软雅黑" pitchFamily="34" charset="-122"/>
                    <a:cs typeface="微软雅黑" pitchFamily="34" charset="-120"/>
                  </a:rPr>
                  <a:t>,所以应去掉将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三个人随机安排到乙、丙、丁这三个部门工作的</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3</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种方案</a:t>
                </a:r>
                <a:r>
                  <a:rPr lang="en-US" altLang="zh-CN" sz="1800" b="0" i="0">
                    <a:solidFill>
                      <a:srgbClr val="000000"/>
                    </a:solidFill>
                    <a:latin typeface="微软雅黑" pitchFamily="34" charset="0"/>
                    <a:ea typeface="微软雅黑" pitchFamily="34" charset="-122"/>
                    <a:cs typeface="微软雅黑" pitchFamily="34" charset="-120"/>
                  </a:rPr>
                  <a:t>,则不同的安排方法种数是</a:t>
                </a:r>
              </a:p>
              <a:p>
                <a:pPr latinLnBrk="1">
                  <a:lnSpc>
                    <a:spcPts val="3100"/>
                  </a:lnSpc>
                </a:pPr>
                <a14:m>
                  <m:oMath xmlns:m="http://schemas.openxmlformats.org/officeDocument/2006/math">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4</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a:solidFill>
                          <a:srgbClr val="000000"/>
                        </a:solidFill>
                        <a:latin typeface="Cambria Math" pitchFamily="34" charset="0"/>
                        <a:ea typeface="Cambria Math" pitchFamily="34" charset="-122"/>
                        <a:cs typeface="Cambria Math" pitchFamily="34" charset="-120"/>
                      </a:rPr>
                      <m:t>−</m:t>
                    </m:r>
                    <m:sSup>
                      <m:sSup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b="0" i="0">
                            <a:solidFill>
                              <a:srgbClr val="000000"/>
                            </a:solidFill>
                            <a:latin typeface="Cambria Math" pitchFamily="34" charset="0"/>
                            <a:ea typeface="Cambria Math" pitchFamily="34" charset="-122"/>
                            <a:cs typeface="Cambria Math" pitchFamily="34" charset="-120"/>
                          </a:rPr>
                          <m:t>3</m:t>
                        </m:r>
                      </m:e>
                      <m:sup>
                        <m:r>
                          <a:rPr lang="en-US" altLang="zh-CN" b="0" i="0">
                            <a:solidFill>
                              <a:srgbClr val="000000"/>
                            </a:solidFill>
                            <a:latin typeface="Cambria Math" pitchFamily="34" charset="0"/>
                            <a:ea typeface="Cambria Math" pitchFamily="34" charset="-122"/>
                            <a:cs typeface="Cambria Math" pitchFamily="34" charset="-120"/>
                          </a:rPr>
                          <m:t>3</m:t>
                        </m:r>
                      </m:sup>
                    </m:sSup>
                    <m:r>
                      <a:rPr lang="en-US" altLang="zh-CN" b="0" i="0">
                        <a:solidFill>
                          <a:srgbClr val="000000"/>
                        </a:solidFill>
                        <a:latin typeface="Cambria Math" pitchFamily="34" charset="0"/>
                        <a:ea typeface="Cambria Math" pitchFamily="34" charset="-122"/>
                        <a:cs typeface="Cambria Math" pitchFamily="34" charset="-120"/>
                      </a:rPr>
                      <m:t>=37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A0AF"/>
                    </a:solidFill>
                    <a:latin typeface="微软雅黑" pitchFamily="34" charset="0"/>
                    <a:ea typeface="楷体" pitchFamily="34" charset="-122"/>
                    <a:cs typeface="微软雅黑" pitchFamily="34" charset="-120"/>
                  </a:rPr>
                  <a:t>（提示：正难则反思想）</a:t>
                </a:r>
                <a:endParaRPr lang="en-US" altLang="zh-CN" dirty="0"/>
              </a:p>
            </p:txBody>
          </p:sp>
        </mc:Choice>
        <mc:Fallback>
          <p:sp>
            <p:nvSpPr>
              <p:cNvPr id="4" name="QB_5_AS.24_1#89fe73886?vop=1&amp;pid=6f075f4f1&amp;color=0,0,0&amp;vtp=1&amp;bbb=1&amp;hb=1"/>
              <p:cNvSpPr>
                <a:spLocks noRot="1" noChangeAspect="1" noMove="1" noResize="1" noEditPoints="1" noAdjustHandles="1" noChangeArrowheads="1" noChangeShapeType="1" noTextEdit="1"/>
              </p:cNvSpPr>
              <p:nvPr/>
            </p:nvSpPr>
            <p:spPr>
              <a:xfrm>
                <a:off x="832104" y="2279777"/>
                <a:ext cx="10533888" cy="1189355"/>
              </a:xfrm>
              <a:prstGeom prst="rect">
                <a:avLst/>
              </a:prstGeom>
              <a:blipFill>
                <a:blip r:embed="rId4"/>
                <a:stretch>
                  <a:fillRect l="-1389" r="-1215"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pic>
        <p:nvPicPr>
          <p:cNvPr id="2" name="QC_5_BD.25_1#c4ce35d86?htil=1&amp;vop=1&amp;pid=fd9e6ca4d&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777977" y="1591056"/>
            <a:ext cx="1490472" cy="12801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QC_5_BD.25_2#c4ce35d86?htil=1&amp;vop=1&amp;pid=fd9e6ca4d&amp;color=0,0,0&amp;vtp=1&amp;bt=1&amp;bbb=1&amp;hb=1"/>
          <p:cNvSpPr/>
          <p:nvPr/>
        </p:nvSpPr>
        <p:spPr>
          <a:xfrm>
            <a:off x="832104" y="1508760"/>
            <a:ext cx="8906256"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易错题</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给图中五个区域染色，有4种不同的颜色可供选择</a:t>
            </a:r>
            <a:r>
              <a:rPr lang="en-US" altLang="zh-CN" sz="1800" b="0" i="0">
                <a:solidFill>
                  <a:srgbClr val="000000"/>
                </a:solidFill>
                <a:latin typeface="微软雅黑" pitchFamily="34" charset="0"/>
                <a:ea typeface="微软雅黑" pitchFamily="34" charset="-122"/>
                <a:cs typeface="微软雅黑" pitchFamily="34" charset="-120"/>
              </a:rPr>
              <a:t>，要求有公共边的区域染上</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不同的颜色</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则不同的染色方法有(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4" name="QC_5_AN.26_1#c4ce35d86.bracket?vop=1&amp;pid=fd9e6ca4d&amp;color=0,0,0&amp;vpa=8&amp;vtp=1"/>
          <p:cNvSpPr/>
          <p:nvPr/>
        </p:nvSpPr>
        <p:spPr>
          <a:xfrm>
            <a:off x="4444460"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5" name="QC_5_BD.25_3#c4ce35d86.choices?htil=1&amp;vop=1&amp;pid=fd9e6ca4d&amp;color=0,0,0&amp;vtp=1&amp;bbb=1"/>
          <p:cNvSpPr/>
          <p:nvPr/>
        </p:nvSpPr>
        <p:spPr>
          <a:xfrm>
            <a:off x="832104" y="2321750"/>
            <a:ext cx="8906256" cy="360680"/>
          </a:xfrm>
          <a:prstGeom prst="rect">
            <a:avLst/>
          </a:prstGeom>
          <a:noFill/>
          <a:ln/>
        </p:spPr>
        <p:txBody>
          <a:bodyPr wrap="none" lIns="0" tIns="0" rIns="0" bIns="0" rtlCol="0" anchor="t"/>
          <a:lstStyle/>
          <a:p>
            <a:pPr latinLnBrk="1">
              <a:lnSpc>
                <a:spcPts val="3200"/>
              </a:lnSpc>
              <a:tabLst>
                <a:tab pos="2293239" algn="l"/>
                <a:tab pos="4561078" algn="l"/>
                <a:tab pos="6828918"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216种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192种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180种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168种</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27_1#c4ce35d86?vop=1&amp;pid=fd9e6ca4d&amp;color=0,0,0&amp;vtp=1&amp;bt=1&amp;bbb=1&amp;hb=1"/>
              <p:cNvSpPr/>
              <p:nvPr/>
            </p:nvSpPr>
            <p:spPr>
              <a:xfrm>
                <a:off x="832104" y="1508760"/>
                <a:ext cx="10533888" cy="41230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【解析】先依次对区域3,4,5染色,有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4×3×2=24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（种）方法,再对区域1,2染色,</a:t>
                </a:r>
                <a:r>
                  <a:rPr lang="en-US" altLang="zh-CN" sz="1800" b="0" i="0" dirty="0">
                    <a:solidFill>
                      <a:srgbClr val="00A0AF"/>
                    </a:solidFill>
                    <a:latin typeface="微软雅黑" pitchFamily="34" charset="0"/>
                    <a:ea typeface="楷体" pitchFamily="34" charset="-122"/>
                    <a:cs typeface="微软雅黑" pitchFamily="34" charset="-120"/>
                  </a:rPr>
                  <a:t>（易错点忽略区域</a:t>
                </a:r>
                <a:r>
                  <a:rPr lang="en-US" altLang="zh-CN" sz="1800" b="0" i="0">
                    <a:solidFill>
                      <a:srgbClr val="00A0AF"/>
                    </a:solidFill>
                    <a:latin typeface="微软雅黑" pitchFamily="34" charset="0"/>
                    <a:ea typeface="楷体" pitchFamily="34" charset="-122"/>
                    <a:cs typeface="微软雅黑" pitchFamily="34" charset="-120"/>
                  </a:rPr>
                  <a:t>2,3是</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否同色对区域</a:t>
                </a:r>
                <a:r>
                  <a:rPr lang="en-US" altLang="zh-CN" sz="1800" b="0" i="0" dirty="0">
                    <a:solidFill>
                      <a:srgbClr val="00A0AF"/>
                    </a:solidFill>
                    <a:latin typeface="微软雅黑" pitchFamily="34" charset="0"/>
                    <a:ea typeface="楷体" pitchFamily="34" charset="-122"/>
                    <a:cs typeface="微软雅黑" pitchFamily="34" charset="-120"/>
                  </a:rPr>
                  <a:t>1染色方法数的影响导致错误）</a:t>
                </a:r>
                <a:r>
                  <a:rPr lang="en-US" altLang="zh-CN" sz="1800" b="0" i="0" dirty="0">
                    <a:solidFill>
                      <a:srgbClr val="000000"/>
                    </a:solidFill>
                    <a:latin typeface="微软雅黑" pitchFamily="34" charset="0"/>
                    <a:ea typeface="微软雅黑" pitchFamily="34" charset="-122"/>
                    <a:cs typeface="微软雅黑" pitchFamily="34" charset="-120"/>
                  </a:rPr>
                  <a:t>分两种情况：若区域2和3同色,区域1有3种染色方法</a:t>
                </a:r>
                <a:r>
                  <a:rPr lang="en-US" altLang="zh-CN" sz="1800" b="0" i="0">
                    <a:solidFill>
                      <a:srgbClr val="000000"/>
                    </a:solidFill>
                    <a:latin typeface="微软雅黑" pitchFamily="34" charset="0"/>
                    <a:ea typeface="微软雅黑" pitchFamily="34" charset="-122"/>
                    <a:cs typeface="微软雅黑" pitchFamily="34" charset="-120"/>
                  </a:rPr>
                  <a:t>,则不同</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的染色方法有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3×24=72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（种）；若区域2和3不同色,则区域2有2种染色方法,区域1有2种染色方法</a:t>
                </a:r>
                <a:r>
                  <a:rPr lang="en-US" altLang="zh-CN" sz="1800" b="0" i="0">
                    <a:solidFill>
                      <a:srgbClr val="000000"/>
                    </a:solidFill>
                    <a:latin typeface="微软雅黑" pitchFamily="34" charset="0"/>
                    <a:ea typeface="微软雅黑" pitchFamily="34" charset="-122"/>
                    <a:cs typeface="微软雅黑" pitchFamily="34" charset="-120"/>
                  </a:rPr>
                  <a:t>,则不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同的染色方法有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2×2×24=96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综</a:t>
                </a:r>
                <a:r>
                  <a:rPr lang="en-US" altLang="zh-CN" sz="1800" b="0" i="0">
                    <a:solidFill>
                      <a:srgbClr val="000000"/>
                    </a:solidFill>
                    <a:latin typeface="微软雅黑" pitchFamily="34" charset="0"/>
                    <a:ea typeface="微软雅黑" pitchFamily="34" charset="-122"/>
                    <a:cs typeface="微软雅黑" pitchFamily="34" charset="-120"/>
                  </a:rPr>
                  <a:t>上所述</a:t>
                </a:r>
                <a:r>
                  <a:rPr lang="en-US" altLang="zh-CN" sz="1800" b="0" i="0" dirty="0">
                    <a:solidFill>
                      <a:srgbClr val="000000"/>
                    </a:solidFill>
                    <a:latin typeface="微软雅黑" pitchFamily="34" charset="0"/>
                    <a:ea typeface="微软雅黑" pitchFamily="34" charset="-122"/>
                    <a:cs typeface="微软雅黑" pitchFamily="34" charset="-120"/>
                  </a:rPr>
                  <a:t>,不同的染色方法有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72+96=168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（种）.故选D.</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易</a:t>
                </a:r>
                <a:r>
                  <a:rPr lang="en-US" altLang="zh-CN" sz="1800" b="1" i="0">
                    <a:solidFill>
                      <a:srgbClr val="000000"/>
                    </a:solidFill>
                    <a:latin typeface="微软雅黑" pitchFamily="34" charset="0"/>
                    <a:ea typeface="微软雅黑" pitchFamily="34" charset="-122"/>
                    <a:cs typeface="微软雅黑" pitchFamily="34" charset="-120"/>
                  </a:rPr>
                  <a:t>错警示</a:t>
                </a:r>
                <a:endParaRPr lang="en-US" altLang="zh-CN" sz="1800" dirty="0"/>
              </a:p>
              <a:p>
                <a:pPr algn="ct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不</a:t>
                </a:r>
                <a:r>
                  <a:rPr lang="en-US" altLang="zh-CN" sz="1800" b="1" i="0">
                    <a:solidFill>
                      <a:srgbClr val="000000"/>
                    </a:solidFill>
                    <a:latin typeface="微软雅黑" pitchFamily="34" charset="0"/>
                    <a:ea typeface="微软雅黑" pitchFamily="34" charset="-122"/>
                    <a:cs typeface="微软雅黑" pitchFamily="34" charset="-120"/>
                  </a:rPr>
                  <a:t>能合理分类或准确分步致错</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在应用分类加法计数原理和分步乘法计数原理求解问题时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应分清是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分类</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还是</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分步</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分类时</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要做到不重不漏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每一类中每一种方法都能完成一件事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分步时各步相互独立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步骤完整</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只有每一步都</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做完</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才能完成这件事</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AS.27_1#c4ce35d86?vop=1&amp;pid=fd9e6ca4d&amp;color=0,0,0&amp;vtp=1&amp;bt=1&amp;bbb=1&amp;hb=1"/>
              <p:cNvSpPr>
                <a:spLocks noRot="1" noChangeAspect="1" noMove="1" noResize="1" noEditPoints="1" noAdjustHandles="1" noChangeArrowheads="1" noChangeShapeType="1" noTextEdit="1"/>
              </p:cNvSpPr>
              <p:nvPr/>
            </p:nvSpPr>
            <p:spPr>
              <a:xfrm>
                <a:off x="832104" y="1508760"/>
                <a:ext cx="10533888" cy="4123055"/>
              </a:xfrm>
              <a:prstGeom prst="rect">
                <a:avLst/>
              </a:prstGeom>
              <a:blipFill>
                <a:blip r:embed="rId3"/>
                <a:stretch>
                  <a:fillRect l="-1389" r="-1331" b="-3402"/>
                </a:stretch>
              </a:blipFill>
              <a:ln/>
            </p:spPr>
            <p:txBody>
              <a:bodyPr/>
              <a:lstStyle/>
              <a:p>
                <a:r>
                  <a:rPr lang="zh-CN" altLang="en-US">
                    <a:noFill/>
                  </a:rPr>
                  <a:t> </a:t>
                </a:r>
              </a:p>
            </p:txBody>
          </p:sp>
        </mc:Fallback>
      </mc:AlternateContent>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C_5_BD.28_1#4415b639b?vop=1&amp;pid=fd9e6ca4d&amp;color=0,0,0&amp;vtp=1&amp;bt=1&amp;bbb=1&amp;hb=1"/>
          <p:cNvSpPr/>
          <p:nvPr/>
        </p:nvSpPr>
        <p:spPr>
          <a:xfrm>
            <a:off x="832104" y="150876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我国的十二生肖，又叫属相，每一个人的出生年份对应了十二种动物（鼠、牛、虎、兔、龙、蛇、</a:t>
            </a:r>
            <a:r>
              <a:rPr lang="en-US" altLang="zh-CN" sz="1800" b="0" i="0">
                <a:solidFill>
                  <a:srgbClr val="000000"/>
                </a:solidFill>
                <a:latin typeface="微软雅黑" pitchFamily="34" charset="0"/>
                <a:ea typeface="微软雅黑" pitchFamily="34" charset="-122"/>
                <a:cs typeface="微软雅黑" pitchFamily="34" charset="-120"/>
              </a:rPr>
              <a:t>马、</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羊</a:t>
            </a:r>
            <a:r>
              <a:rPr lang="en-US" altLang="zh-CN" sz="1800" b="0" i="0" dirty="0">
                <a:solidFill>
                  <a:srgbClr val="000000"/>
                </a:solidFill>
                <a:latin typeface="微软雅黑" pitchFamily="34" charset="0"/>
                <a:ea typeface="微软雅黑" pitchFamily="34" charset="-122"/>
                <a:cs typeface="微软雅黑" pitchFamily="34" charset="-120"/>
              </a:rPr>
              <a:t>、猴、鸡、狗、猪）中的一种.现有十二生肖的吉祥物各一个，已知甲同学喜欢牛、马和猴</a:t>
            </a:r>
            <a:r>
              <a:rPr lang="en-US" altLang="zh-CN" sz="1800" b="0" i="0">
                <a:solidFill>
                  <a:srgbClr val="000000"/>
                </a:solidFill>
                <a:latin typeface="微软雅黑" pitchFamily="34" charset="0"/>
                <a:ea typeface="微软雅黑" pitchFamily="34" charset="-122"/>
                <a:cs typeface="微软雅黑" pitchFamily="34" charset="-120"/>
              </a:rPr>
              <a:t>，乙同学喜</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欢牛</a:t>
            </a:r>
            <a:r>
              <a:rPr lang="en-US" altLang="zh-CN" sz="1800" b="0" i="0" dirty="0">
                <a:solidFill>
                  <a:srgbClr val="000000"/>
                </a:solidFill>
                <a:latin typeface="微软雅黑" pitchFamily="34" charset="0"/>
                <a:ea typeface="微软雅黑" pitchFamily="34" charset="-122"/>
                <a:cs typeface="微软雅黑" pitchFamily="34" charset="-120"/>
              </a:rPr>
              <a:t>、狗和羊，丙同学所有的吉祥物都喜欢，让甲、乙、丙三位同学依次从中选一个作为礼物</a:t>
            </a:r>
            <a:r>
              <a:rPr lang="en-US" altLang="zh-CN" sz="1800" b="0" i="0">
                <a:solidFill>
                  <a:srgbClr val="000000"/>
                </a:solidFill>
                <a:latin typeface="微软雅黑" pitchFamily="34" charset="0"/>
                <a:ea typeface="微软雅黑" pitchFamily="34" charset="-122"/>
                <a:cs typeface="微软雅黑" pitchFamily="34" charset="-120"/>
              </a:rPr>
              <a:t>.若每个人</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所选取的礼物都是自己喜欢的</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则不同的选法有(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29_1#4415b639b.bracket?vop=1&amp;pid=fd9e6ca4d&amp;color=0,0,0&amp;vpa=9&amp;vtp=1"/>
          <p:cNvSpPr/>
          <p:nvPr/>
        </p:nvSpPr>
        <p:spPr>
          <a:xfrm>
            <a:off x="5816060" y="27527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5_BD.28_2#4415b639b.choices?vop=1&amp;pid=fd9e6ca4d&amp;color=0,0,0&amp;vtp=1&amp;bbb=1"/>
          <p:cNvSpPr/>
          <p:nvPr/>
        </p:nvSpPr>
        <p:spPr>
          <a:xfrm>
            <a:off x="832104" y="3152965"/>
            <a:ext cx="10533888" cy="360680"/>
          </a:xfrm>
          <a:prstGeom prst="rect">
            <a:avLst/>
          </a:prstGeom>
          <a:noFill/>
          <a:ln/>
        </p:spPr>
        <p:txBody>
          <a:bodyPr wrap="none" lIns="0" tIns="0" rIns="0" bIns="0" rtlCol="0" anchor="t"/>
          <a:lstStyle/>
          <a:p>
            <a:pPr latinLnBrk="1">
              <a:lnSpc>
                <a:spcPts val="3200"/>
              </a:lnSpc>
              <a:tabLst>
                <a:tab pos="2671572" algn="l"/>
                <a:tab pos="5305044" algn="l"/>
                <a:tab pos="795121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60种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80种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90种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100种</a:t>
            </a:r>
            <a:endParaRPr lang="en-US" altLang="zh-CN" sz="1800" dirty="0"/>
          </a:p>
        </p:txBody>
      </p:sp>
      <mc:AlternateContent xmlns:mc="http://schemas.openxmlformats.org/markup-compatibility/2006">
        <mc:Choice xmlns:a14="http://schemas.microsoft.com/office/drawing/2010/main" Requires="a14">
          <p:sp>
            <p:nvSpPr>
              <p:cNvPr id="5" name="QC_5_AS.30_1#4415b639b?vop=1&amp;pid=fd9e6ca4d&amp;color=0,0,0&amp;vtp=1&amp;bbb=1&amp;hb=1"/>
              <p:cNvSpPr/>
              <p:nvPr/>
            </p:nvSpPr>
            <p:spPr>
              <a:xfrm>
                <a:off x="832104" y="3573272"/>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【解析】根据题意，按甲的选择不同分成2种情况讨论：</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r>
                  <a:rPr lang="en-US" altLang="zh-CN" sz="1800" b="0" i="0">
                    <a:solidFill>
                      <a:srgbClr val="000000"/>
                    </a:solidFill>
                    <a:latin typeface="微软雅黑" pitchFamily="34" charset="0"/>
                    <a:ea typeface="微软雅黑" pitchFamily="34" charset="-122"/>
                    <a:cs typeface="微软雅黑" pitchFamily="34" charset="-120"/>
                  </a:rPr>
                  <a:t>甲选择牛</a:t>
                </a:r>
                <a:r>
                  <a:rPr lang="en-US" altLang="zh-CN" sz="1800" b="0" i="0" dirty="0">
                    <a:solidFill>
                      <a:srgbClr val="000000"/>
                    </a:solidFill>
                    <a:latin typeface="微软雅黑" pitchFamily="34" charset="0"/>
                    <a:ea typeface="微软雅黑" pitchFamily="34" charset="-122"/>
                    <a:cs typeface="微软雅黑" pitchFamily="34" charset="-120"/>
                  </a:rPr>
                  <a:t>，则此时乙的选择有2种，丙的选择有10种，</a:t>
                </a:r>
                <a:r>
                  <a:rPr lang="en-US" altLang="zh-CN" sz="1800" b="0" i="0" dirty="0">
                    <a:solidFill>
                      <a:srgbClr val="00A0AF"/>
                    </a:solidFill>
                    <a:latin typeface="微软雅黑" pitchFamily="34" charset="0"/>
                    <a:ea typeface="楷体" pitchFamily="34" charset="-122"/>
                    <a:cs typeface="微软雅黑" pitchFamily="34" charset="-120"/>
                  </a:rPr>
                  <a:t>（提示：每种生肖的吉祥物只有一个）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此</a:t>
                </a:r>
                <a:r>
                  <a:rPr lang="en-US" altLang="zh-CN" sz="1800" b="0" i="0">
                    <a:solidFill>
                      <a:srgbClr val="000000"/>
                    </a:solidFill>
                    <a:latin typeface="微软雅黑" pitchFamily="34" charset="0"/>
                    <a:ea typeface="微软雅黑" pitchFamily="34" charset="-122"/>
                    <a:cs typeface="微软雅黑" pitchFamily="34" charset="-120"/>
                  </a:rPr>
                  <a:t>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2×10=20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（种）不同的选法；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r>
                  <a:rPr lang="en-US" altLang="zh-CN" sz="1800" b="0" i="0">
                    <a:solidFill>
                      <a:srgbClr val="000000"/>
                    </a:solidFill>
                    <a:latin typeface="微软雅黑" pitchFamily="34" charset="0"/>
                    <a:ea typeface="微软雅黑" pitchFamily="34" charset="-122"/>
                    <a:cs typeface="微软雅黑" pitchFamily="34" charset="-120"/>
                  </a:rPr>
                  <a:t>甲选择马或猴</a:t>
                </a:r>
                <a:r>
                  <a:rPr lang="en-US" altLang="zh-CN" sz="1800" b="0" i="0" dirty="0">
                    <a:solidFill>
                      <a:srgbClr val="000000"/>
                    </a:solidFill>
                    <a:latin typeface="微软雅黑" pitchFamily="34" charset="0"/>
                    <a:ea typeface="微软雅黑" pitchFamily="34" charset="-122"/>
                    <a:cs typeface="微软雅黑" pitchFamily="34" charset="-120"/>
                  </a:rPr>
                  <a:t>，此时甲的选择有2种，乙的选择有3种，丙的选择有10种，此时有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2×3×10=60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不同的选法</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则一共有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20+60=80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（种）不同的选法.故选B.</a:t>
                </a:r>
                <a:endParaRPr lang="en-US" altLang="zh-CN" dirty="0"/>
              </a:p>
            </p:txBody>
          </p:sp>
        </mc:Choice>
        <mc:Fallback>
          <p:sp>
            <p:nvSpPr>
              <p:cNvPr id="5" name="QC_5_AS.30_1#4415b639b?vop=1&amp;pid=fd9e6ca4d&amp;color=0,0,0&amp;vtp=1&amp;bbb=1&amp;hb=1"/>
              <p:cNvSpPr>
                <a:spLocks noRot="1" noChangeAspect="1" noMove="1" noResize="1" noEditPoints="1" noAdjustHandles="1" noChangeArrowheads="1" noChangeShapeType="1" noTextEdit="1"/>
              </p:cNvSpPr>
              <p:nvPr/>
            </p:nvSpPr>
            <p:spPr>
              <a:xfrm>
                <a:off x="832104" y="3573272"/>
                <a:ext cx="10533888" cy="2449830"/>
              </a:xfrm>
              <a:prstGeom prst="rect">
                <a:avLst/>
              </a:prstGeom>
              <a:blipFill>
                <a:blip r:embed="rId3"/>
                <a:stretch>
                  <a:fillRect l="-1389" r="-1968"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5">
                                            <p:txEl>
                                              <p:pRg st="5" end="5"/>
                                            </p:txEl>
                                          </p:spTgt>
                                        </p:tgtEl>
                                        <p:attrNameLst>
                                          <p:attrName>style.visibility</p:attrName>
                                        </p:attrNameLst>
                                      </p:cBhvr>
                                      <p:to>
                                        <p:strVal val="visible"/>
                                      </p:to>
                                    </p:set>
                                    <p:anim calcmode="lin" valueType="num">
                                      <p:cBhvr additive="base">
                                        <p:cTn id="41"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31_1#5cc25f10b?vop=1&amp;pid=fd9e6ca4d&amp;color=0,0,0&amp;vtp=1&amp;bt=1&amp;bbb=1&amp;hb=1"/>
          <p:cNvSpPr/>
          <p:nvPr/>
        </p:nvSpPr>
        <p:spPr>
          <a:xfrm>
            <a:off x="832104" y="1508760"/>
            <a:ext cx="10531904"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10.</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多选</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从</a:t>
            </a:r>
            <a:r>
              <a:rPr lang="en-US" altLang="zh-CN" sz="1800" b="0" i="0" dirty="0">
                <a:solidFill>
                  <a:srgbClr val="000000"/>
                </a:solidFill>
                <a:latin typeface="微软雅黑" pitchFamily="34" charset="0"/>
                <a:ea typeface="微软雅黑" pitchFamily="34" charset="-122"/>
                <a:cs typeface="微软雅黑" pitchFamily="34" charset="-120"/>
              </a:rPr>
              <a:t>1，2，3，4，5，6中任取3个不同的数组成1个三位数</a:t>
            </a:r>
            <a:r>
              <a:rPr lang="en-US" altLang="zh-CN" sz="1800" b="0" i="0">
                <a:solidFill>
                  <a:srgbClr val="000000"/>
                </a:solidFill>
                <a:latin typeface="微软雅黑" pitchFamily="34" charset="0"/>
                <a:ea typeface="微软雅黑" pitchFamily="34" charset="-122"/>
                <a:cs typeface="微软雅黑" pitchFamily="34" charset="-120"/>
              </a:rPr>
              <a:t>，则在所组成的所有数中</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5_BD.31_1#5cc25f10b?vop=1&amp;pid=fd9e6ca4d&amp;color=0,0,0&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2186527" y="1632204"/>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32_1#5cc25f10b.bracket?vop=1&amp;pid=fd9e6ca4d&amp;color=0,0,0&amp;vpa=10&amp;vtp=1&amp;bbb=1"/>
          <p:cNvSpPr/>
          <p:nvPr/>
        </p:nvSpPr>
        <p:spPr>
          <a:xfrm>
            <a:off x="1040860" y="191452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AC</a:t>
            </a:r>
            <a:endParaRPr lang="en-US" altLang="zh-CN" dirty="0"/>
          </a:p>
        </p:txBody>
      </p:sp>
      <p:sp>
        <p:nvSpPr>
          <p:cNvPr id="5" name="QC_5_BD.31_2#5cc25f10b.choices?vop=1&amp;pid=fd9e6ca4d&amp;color=0,0,0&amp;vtp=1&amp;bbb=1"/>
          <p:cNvSpPr/>
          <p:nvPr/>
        </p:nvSpPr>
        <p:spPr>
          <a:xfrm>
            <a:off x="832104" y="2326767"/>
            <a:ext cx="10533888" cy="770255"/>
          </a:xfrm>
          <a:prstGeom prst="rect">
            <a:avLst/>
          </a:prstGeom>
          <a:noFill/>
          <a:ln/>
        </p:spPr>
        <p:txBody>
          <a:bodyPr wrap="none" lIns="0" tIns="0" rIns="0" bIns="0" rtlCol="0" anchor="t"/>
          <a:lstStyle/>
          <a:p>
            <a:pPr latinLnBrk="1">
              <a:lnSpc>
                <a:spcPts val="3300"/>
              </a:lnSpc>
              <a:tabLst>
                <a:tab pos="5374894"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偶数有</a:t>
            </a:r>
            <a:r>
              <a:rPr lang="en-US" altLang="zh-CN" sz="1800" b="0" i="0">
                <a:solidFill>
                  <a:srgbClr val="000000"/>
                </a:solidFill>
                <a:latin typeface="微软雅黑" pitchFamily="34" charset="0"/>
                <a:ea typeface="微软雅黑" pitchFamily="34" charset="-122"/>
                <a:cs typeface="微软雅黑" pitchFamily="34" charset="-120"/>
              </a:rPr>
              <a:t>60个</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比300大的奇数有48个</a:t>
            </a:r>
            <a:endParaRPr lang="en-US" altLang="zh-CN" sz="1800" dirty="0"/>
          </a:p>
          <a:p>
            <a:pPr latinLnBrk="1">
              <a:lnSpc>
                <a:spcPts val="3100"/>
              </a:lnSpc>
              <a:tabLst>
                <a:tab pos="5374894" algn="l"/>
              </a:tabLst>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个位和百位数字之和为7的数有</a:t>
            </a:r>
            <a:r>
              <a:rPr lang="en-US" altLang="zh-CN" sz="1800" b="0" i="0">
                <a:solidFill>
                  <a:srgbClr val="000000"/>
                </a:solidFill>
                <a:latin typeface="微软雅黑" pitchFamily="34" charset="0"/>
                <a:ea typeface="微软雅黑" pitchFamily="34" charset="-122"/>
                <a:cs typeface="微软雅黑" pitchFamily="34" charset="-120"/>
              </a:rPr>
              <a:t>24个</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能被3整除的数有32个</a:t>
            </a:r>
            <a:endParaRPr lang="en-US" altLang="zh-CN" sz="1800" dirty="0"/>
          </a:p>
        </p:txBody>
      </p:sp>
      <p:sp>
        <p:nvSpPr>
          <p:cNvPr id="6" name="QC_5_EX.33_1#5cc25f10b?vop=1&amp;pid=fd9e6ca4d&amp;color=0,0,0&amp;vtp=1&amp;bbb=1"/>
          <p:cNvSpPr/>
          <p:nvPr/>
        </p:nvSpPr>
        <p:spPr>
          <a:xfrm>
            <a:off x="832104" y="3141535"/>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1"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本题是综合应用问题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涉及到限制奇偶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限制大小的问题</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可用攻略</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中的方法求解</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34_1#5cc25f10b?vop=1&amp;pid=fd9e6ca4d&amp;color=0,0,0&amp;vtp=1&amp;bt=1&amp;bbb=1&amp;hb=1"/>
              <p:cNvSpPr/>
              <p:nvPr/>
            </p:nvSpPr>
            <p:spPr>
              <a:xfrm>
                <a:off x="832104" y="1508760"/>
                <a:ext cx="10533888" cy="45262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【解析】对于A，要为偶数，个位可以为2或4或6，有3种情况，十位和百位在剩下的5个数字中任取2</a:t>
                </a:r>
                <a:r>
                  <a:rPr lang="en-US" altLang="zh-CN" sz="1800" b="0" i="0">
                    <a:solidFill>
                      <a:srgbClr val="000000"/>
                    </a:solidFill>
                    <a:latin typeface="微软雅黑" pitchFamily="34" charset="0"/>
                    <a:ea typeface="微软雅黑" pitchFamily="34" charset="-122"/>
                    <a:cs typeface="微软雅黑" pitchFamily="34" charset="-120"/>
                  </a:rPr>
                  <a:t>个，</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所以偶数共有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3×5×4=60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（个），故A正确.</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B，比300大的奇数，首先百位要大于等于3，个位要为奇数，</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r>
                  <a:rPr lang="en-US" altLang="zh-CN" sz="1800" b="0" i="0">
                    <a:solidFill>
                      <a:srgbClr val="000000"/>
                    </a:solidFill>
                    <a:latin typeface="微软雅黑" pitchFamily="34" charset="0"/>
                    <a:ea typeface="微软雅黑" pitchFamily="34" charset="-122"/>
                    <a:cs typeface="微软雅黑" pitchFamily="34" charset="-120"/>
                  </a:rPr>
                  <a:t>百位为</a:t>
                </a:r>
                <a:r>
                  <a:rPr lang="en-US" altLang="zh-CN" sz="1800" b="0" i="0" dirty="0">
                    <a:solidFill>
                      <a:srgbClr val="000000"/>
                    </a:solidFill>
                    <a:latin typeface="微软雅黑" pitchFamily="34" charset="0"/>
                    <a:ea typeface="微软雅黑" pitchFamily="34" charset="-122"/>
                    <a:cs typeface="微软雅黑" pitchFamily="34" charset="-120"/>
                  </a:rPr>
                  <a:t>3或5时，个位都只有2种情况，十位在剩下的4个数字中任选1个，此时比</a:t>
                </a:r>
                <a:r>
                  <a:rPr lang="en-US" altLang="zh-CN" sz="1800" b="0" i="0">
                    <a:solidFill>
                      <a:srgbClr val="000000"/>
                    </a:solidFill>
                    <a:latin typeface="微软雅黑" pitchFamily="34" charset="0"/>
                    <a:ea typeface="微软雅黑" pitchFamily="34" charset="-122"/>
                    <a:cs typeface="微软雅黑" pitchFamily="34" charset="-120"/>
                  </a:rPr>
                  <a:t>300大的奇数有</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2×2×4=16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r>
                  <a:rPr lang="en-US" altLang="zh-CN" sz="1800" b="0" i="0">
                    <a:solidFill>
                      <a:srgbClr val="000000"/>
                    </a:solidFill>
                    <a:latin typeface="微软雅黑" pitchFamily="34" charset="0"/>
                    <a:ea typeface="微软雅黑" pitchFamily="34" charset="-122"/>
                    <a:cs typeface="微软雅黑" pitchFamily="34" charset="-120"/>
                  </a:rPr>
                  <a:t>百位为</a:t>
                </a:r>
                <a:r>
                  <a:rPr lang="en-US" altLang="zh-CN" sz="1800" b="0" i="0" dirty="0">
                    <a:solidFill>
                      <a:srgbClr val="000000"/>
                    </a:solidFill>
                    <a:latin typeface="微软雅黑" pitchFamily="34" charset="0"/>
                    <a:ea typeface="微软雅黑" pitchFamily="34" charset="-122"/>
                    <a:cs typeface="微软雅黑" pitchFamily="34" charset="-120"/>
                  </a:rPr>
                  <a:t>4或6时，个位都有3种情况，十位在剩下的4个数字中任选1个，此时比</a:t>
                </a:r>
                <a:r>
                  <a:rPr lang="en-US" altLang="zh-CN" sz="1800" b="0" i="0">
                    <a:solidFill>
                      <a:srgbClr val="000000"/>
                    </a:solidFill>
                    <a:latin typeface="微软雅黑" pitchFamily="34" charset="0"/>
                    <a:ea typeface="微软雅黑" pitchFamily="34" charset="-122"/>
                    <a:cs typeface="微软雅黑" pitchFamily="34" charset="-120"/>
                  </a:rPr>
                  <a:t>300大的奇数有</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2×3×4=24</m:t>
                    </m:r>
                  </m:oMath>
                </a14:m>
                <a:r>
                  <a:rPr lang="en-US" altLang="zh-CN" sz="1800" b="0" i="0" dirty="0">
                    <a:solidFill>
                      <a:srgbClr val="000000"/>
                    </a:solidFill>
                    <a:latin typeface="微软雅黑" pitchFamily="34" charset="0"/>
                    <a:ea typeface="微软雅黑" pitchFamily="34" charset="-122"/>
                    <a:cs typeface="微软雅黑" pitchFamily="34" charset="-120"/>
                  </a:rPr>
                  <a:t>（个），所以比300大的奇数共有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16+24=40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（个），故B错误.</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C，个位和百位数字之和为7的情况有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(1,6</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(2,5</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或</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，共3种情况</a:t>
                </a:r>
                <a:r>
                  <a:rPr lang="en-US" altLang="zh-CN" sz="1800" b="0" i="0">
                    <a:solidFill>
                      <a:srgbClr val="000000"/>
                    </a:solidFill>
                    <a:latin typeface="微软雅黑" pitchFamily="34" charset="0"/>
                    <a:ea typeface="微软雅黑" pitchFamily="34" charset="-122"/>
                    <a:cs typeface="微软雅黑" pitchFamily="34" charset="-120"/>
                  </a:rPr>
                  <a:t>，则符合题意的三位数有</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3×2×4=24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（个），故C正确.</a:t>
                </a:r>
                <a:r>
                  <a:rPr lang="en-US" altLang="zh-CN" sz="1800" b="0" i="0" dirty="0">
                    <a:solidFill>
                      <a:srgbClr val="00A0AF"/>
                    </a:solidFill>
                    <a:latin typeface="微软雅黑" pitchFamily="34" charset="0"/>
                    <a:ea typeface="楷体" pitchFamily="34" charset="-122"/>
                    <a:cs typeface="微软雅黑" pitchFamily="34" charset="-120"/>
                  </a:rPr>
                  <a:t>（提示：要考虑个位与百位数字的顺序）</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D，能被3整除，则3个数字之和为3的倍数，共有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(1,2,3</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(1,2,6</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(1,3,5</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(1,5,6</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(2,3,4</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0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(2,4,6</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(3,4,5</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(4,5,6</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这8种情况，每种情况都需要考虑个位、十位、百位的顺序，所以能被</a:t>
                </a:r>
                <a:r>
                  <a:rPr lang="en-US" altLang="zh-CN" sz="1800" b="0" i="0">
                    <a:solidFill>
                      <a:srgbClr val="000000"/>
                    </a:solidFill>
                    <a:latin typeface="微软雅黑" pitchFamily="34" charset="0"/>
                    <a:ea typeface="微软雅黑" pitchFamily="34" charset="-122"/>
                    <a:cs typeface="微软雅黑" pitchFamily="34" charset="-120"/>
                  </a:rPr>
                  <a:t>3整除的数</a:t>
                </a:r>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8×3×2×1=48</m:t>
                    </m:r>
                  </m:oMath>
                </a14:m>
                <a:r>
                  <a:rPr lang="en-US" altLang="zh-CN" b="0" i="0" dirty="0">
                    <a:solidFill>
                      <a:srgbClr val="000000"/>
                    </a:solidFill>
                    <a:latin typeface="微软雅黑" pitchFamily="34" charset="0"/>
                    <a:ea typeface="微软雅黑" pitchFamily="34" charset="-122"/>
                    <a:cs typeface="微软雅黑" pitchFamily="34" charset="-120"/>
                  </a:rPr>
                  <a:t>（个），故</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𝐷</m:t>
                    </m:r>
                  </m:oMath>
                </a14:m>
                <a:r>
                  <a:rPr lang="en-US" altLang="zh-CN" b="0" i="0" dirty="0">
                    <a:solidFill>
                      <a:srgbClr val="000000"/>
                    </a:solidFill>
                    <a:latin typeface="微软雅黑" pitchFamily="34" charset="0"/>
                    <a:ea typeface="微软雅黑" pitchFamily="34" charset="-122"/>
                    <a:cs typeface="微软雅黑" pitchFamily="34" charset="-120"/>
                  </a:rPr>
                  <a:t>错误.故选</a:t>
                </a: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AC</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AS.34_1#5cc25f10b?vop=1&amp;pid=fd9e6ca4d&amp;color=0,0,0&amp;vtp=1&amp;bt=1&amp;bbb=1&amp;hb=1"/>
              <p:cNvSpPr>
                <a:spLocks noRot="1" noChangeAspect="1" noMove="1" noResize="1" noEditPoints="1" noAdjustHandles="1" noChangeArrowheads="1" noChangeShapeType="1" noTextEdit="1"/>
              </p:cNvSpPr>
              <p:nvPr/>
            </p:nvSpPr>
            <p:spPr>
              <a:xfrm>
                <a:off x="832104" y="1508760"/>
                <a:ext cx="10533888" cy="4526280"/>
              </a:xfrm>
              <a:prstGeom prst="rect">
                <a:avLst/>
              </a:prstGeom>
              <a:blipFill>
                <a:blip r:embed="rId3"/>
                <a:stretch>
                  <a:fillRect l="-1389" t="-270" r="-1794" b="-3100"/>
                </a:stretch>
              </a:blipFill>
              <a:ln/>
            </p:spPr>
            <p:txBody>
              <a:bodyPr/>
              <a:lstStyle/>
              <a:p>
                <a:r>
                  <a:rPr lang="zh-CN" altLang="en-US">
                    <a:noFill/>
                  </a:rPr>
                  <a:t> </a:t>
                </a:r>
              </a:p>
            </p:txBody>
          </p:sp>
        </mc:Fallback>
      </mc:AlternateContent>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pic>
        <p:nvPicPr>
          <p:cNvPr id="2" name="QC_4_BD.35_1#0ebe9d769?htil=2&amp;vop=1&amp;pid=08a81a453&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328872" y="1226304"/>
            <a:ext cx="1243584" cy="1408176"/>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QC_4_BD.35_2#0ebe9d769?htil=2&amp;vop=1&amp;pid=08a81a453&amp;color=0,0,0&amp;vtp=1&amp;bt=1&amp;bbb=1&amp;hs=1"/>
              <p:cNvSpPr/>
              <p:nvPr/>
            </p:nvSpPr>
            <p:spPr>
              <a:xfrm>
                <a:off x="832104" y="1080000"/>
                <a:ext cx="915314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如图，从</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（不能折返）</a:t>
                </a:r>
                <a:r>
                  <a:rPr lang="en-US" altLang="zh-CN" sz="1800" b="0" i="0">
                    <a:solidFill>
                      <a:srgbClr val="000000"/>
                    </a:solidFill>
                    <a:latin typeface="微软雅黑" pitchFamily="34" charset="0"/>
                    <a:ea typeface="微软雅黑" pitchFamily="34" charset="-122"/>
                    <a:cs typeface="微软雅黑" pitchFamily="34" charset="-120"/>
                  </a:rPr>
                  <a:t>的不同走法有(</a:t>
                </a:r>
                <a:r>
                  <a:rPr lang="en-US" altLang="zh-CN" sz="1800" b="0" i="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3" name="QC_4_BD.35_2#0ebe9d769?htil=2&amp;vop=1&amp;pid=08a81a453&amp;color=0,0,0&amp;vtp=1&amp;bt=1&amp;bbb=1&amp;hs=1"/>
              <p:cNvSpPr>
                <a:spLocks noRot="1" noChangeAspect="1" noMove="1" noResize="1" noEditPoints="1" noAdjustHandles="1" noChangeArrowheads="1" noChangeShapeType="1" noTextEdit="1"/>
              </p:cNvSpPr>
              <p:nvPr/>
            </p:nvSpPr>
            <p:spPr>
              <a:xfrm>
                <a:off x="832104" y="1080000"/>
                <a:ext cx="9153144" cy="360680"/>
              </a:xfrm>
              <a:prstGeom prst="rect">
                <a:avLst/>
              </a:prstGeom>
              <a:blipFill>
                <a:blip r:embed="rId4"/>
                <a:stretch>
                  <a:fillRect l="-1599" b="-40678"/>
                </a:stretch>
              </a:blipFill>
              <a:ln/>
            </p:spPr>
            <p:txBody>
              <a:bodyPr/>
              <a:lstStyle/>
              <a:p>
                <a:r>
                  <a:rPr lang="zh-CN" altLang="en-US">
                    <a:noFill/>
                  </a:rPr>
                  <a:t> </a:t>
                </a:r>
              </a:p>
            </p:txBody>
          </p:sp>
        </mc:Fallback>
      </mc:AlternateContent>
      <p:sp>
        <p:nvSpPr>
          <p:cNvPr id="4" name="QC_4_AN.36_1#0ebe9d769.bracket?vop=1&amp;pid=08a81a453&amp;color=0,0,0&amp;vpa=11&amp;vtp=1"/>
          <p:cNvSpPr/>
          <p:nvPr/>
        </p:nvSpPr>
        <p:spPr>
          <a:xfrm>
            <a:off x="5588603" y="1076190"/>
            <a:ext cx="331788" cy="363347"/>
          </a:xfrm>
          <a:prstGeom prst="rect">
            <a:avLst/>
          </a:prstGeom>
          <a:noFill/>
          <a:ln/>
        </p:spPr>
        <p:txBody>
          <a:bodyPr wrap="none" lIns="0" tIns="0" rIns="0" bIns="0" rtlCol="0" anchor="t"/>
          <a:lstStyle/>
          <a:p>
            <a:pPr algn="ctr" latinLnBrk="1">
              <a:lnSpc>
                <a:spcPts val="32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5" name="QC_4_BD.35_3#0ebe9d769.choices?htil=2&amp;vop=1&amp;pid=08a81a453&amp;color=0,0,0&amp;vtp=1&amp;bbb=1&amp;hs=1"/>
          <p:cNvSpPr/>
          <p:nvPr/>
        </p:nvSpPr>
        <p:spPr>
          <a:xfrm>
            <a:off x="832104" y="1447030"/>
            <a:ext cx="9153144" cy="360680"/>
          </a:xfrm>
          <a:prstGeom prst="rect">
            <a:avLst/>
          </a:prstGeom>
          <a:noFill/>
          <a:ln/>
        </p:spPr>
        <p:txBody>
          <a:bodyPr wrap="none" lIns="0" tIns="0" rIns="0" bIns="0" rtlCol="0" anchor="t"/>
          <a:lstStyle/>
          <a:p>
            <a:pPr latinLnBrk="1">
              <a:lnSpc>
                <a:spcPts val="3200"/>
              </a:lnSpc>
              <a:tabLst>
                <a:tab pos="2354961" algn="l"/>
                <a:tab pos="4684522" algn="l"/>
                <a:tab pos="7014083"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8种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2种</a:t>
            </a:r>
            <a:endParaRPr lang="en-US" altLang="zh-CN" sz="1800" dirty="0"/>
          </a:p>
        </p:txBody>
      </p:sp>
      <mc:AlternateContent xmlns:mc="http://schemas.openxmlformats.org/markup-compatibility/2006">
        <mc:Choice xmlns:a14="http://schemas.microsoft.com/office/drawing/2010/main" Requires="a14">
          <p:sp>
            <p:nvSpPr>
              <p:cNvPr id="6" name="QC_4_AS.37_1#0ebe9d769?htil=2&amp;vop=1&amp;pid=08a81a453&amp;color=0,0,0&amp;vtp=1&amp;bbb=1&amp;hb=1&amp;hs=1"/>
              <p:cNvSpPr/>
              <p:nvPr/>
            </p:nvSpPr>
            <p:spPr>
              <a:xfrm>
                <a:off x="832104" y="1811520"/>
                <a:ext cx="9153144" cy="839788"/>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【解析】从</a:t>
                </a:r>
                <a14:m>
                  <m:oMath xmlns:m="http://schemas.openxmlformats.org/officeDocument/2006/math">
                    <m:d>
                      <m:dPr>
                        <m:begChr m:val=""/>
                        <m:endChr m:val=""/>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sz="1800" b="0" i="0">
                            <a:solidFill>
                              <a:srgbClr val="000000"/>
                            </a:solidFill>
                            <a:latin typeface="Cambria Math" pitchFamily="34" charset="0"/>
                            <a:ea typeface="Cambria Math" pitchFamily="34" charset="-122"/>
                            <a:cs typeface="Cambria Math" pitchFamily="34" charset="-120"/>
                          </a:rPr>
                          <m:t>𝐴</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𝐶</m:t>
                        </m:r>
                      </m:e>
                    </m:d>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可以分为两类路线：</a:t>
                </a:r>
                <a:endParaRPr lang="en-US" altLang="zh-CN" sz="1800" dirty="0"/>
              </a:p>
              <a:p>
                <a:pPr latinLnBrk="1">
                  <a:lnSpc>
                    <a:spcPts val="38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一类</a:t>
                </a:r>
                <a:r>
                  <a:rPr lang="en-US" altLang="zh-CN" sz="1800" b="0" i="0" dirty="0">
                    <a:solidFill>
                      <a:srgbClr val="000000"/>
                    </a:solidFill>
                    <a:latin typeface="微软雅黑" pitchFamily="34" charset="0"/>
                    <a:ea typeface="微软雅黑" pitchFamily="34" charset="-122"/>
                    <a:cs typeface="微软雅黑" pitchFamily="34" charset="-120"/>
                  </a:rPr>
                  <a:t>，从点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直接到点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，有从弦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𝐴𝐶</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limUpp>
                      <m:limUp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000000"/>
                            </a:solidFill>
                            <a:latin typeface="Cambria Math" pitchFamily="34" charset="0"/>
                            <a:ea typeface="Cambria Math" pitchFamily="34" charset="-122"/>
                            <a:cs typeface="Cambria Math" pitchFamily="34" charset="-120"/>
                          </a:rPr>
                          <m:t>𝐴𝐶</m:t>
                        </m:r>
                      </m:e>
                      <m:lim>
                        <m:r>
                          <a:rPr lang="en-US" altLang="zh-CN" sz="1800" b="0" i="0">
                            <a:solidFill>
                              <a:srgbClr val="000000"/>
                            </a:solidFill>
                            <a:latin typeface="Cambria Math" pitchFamily="34" charset="0"/>
                            <a:ea typeface="Cambria Math" pitchFamily="34" charset="-122"/>
                            <a:cs typeface="Cambria Math" pitchFamily="34" charset="-120"/>
                          </a:rPr>
                          <m:t>⌢</m:t>
                        </m:r>
                      </m:lim>
                    </m:limUpp>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种走法；</a:t>
                </a:r>
                <a:endParaRPr lang="en-US" altLang="zh-CN" dirty="0"/>
              </a:p>
            </p:txBody>
          </p:sp>
        </mc:Choice>
        <mc:Fallback>
          <p:sp>
            <p:nvSpPr>
              <p:cNvPr id="6" name="QC_4_AS.37_1#0ebe9d769?htil=2&amp;vop=1&amp;pid=08a81a453&amp;color=0,0,0&amp;vtp=1&amp;bbb=1&amp;hb=1&amp;hs=1"/>
              <p:cNvSpPr>
                <a:spLocks noRot="1" noChangeAspect="1" noMove="1" noResize="1" noEditPoints="1" noAdjustHandles="1" noChangeArrowheads="1" noChangeShapeType="1" noTextEdit="1"/>
              </p:cNvSpPr>
              <p:nvPr/>
            </p:nvSpPr>
            <p:spPr>
              <a:xfrm>
                <a:off x="832104" y="1811520"/>
                <a:ext cx="9153144" cy="839788"/>
              </a:xfrm>
              <a:prstGeom prst="rect">
                <a:avLst/>
              </a:prstGeom>
              <a:blipFill>
                <a:blip r:embed="rId5"/>
                <a:stretch>
                  <a:fillRect l="-1599" b="-16667"/>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7" name="QC_4_AS.37_1#0ebe9d769?htil=2&amp;vop=1&amp;pid=08a81a453&amp;color=0,0,0&amp;vtp=1&amp;bbb=1&amp;hb=1&amp;hs=1">
                <a:extLst>
                  <a:ext uri="{FF2B5EF4-FFF2-40B4-BE49-F238E27FC236}">
                    <a16:creationId xmlns:a16="http://schemas.microsoft.com/office/drawing/2014/main" id="{5E0ABD27-4A50-D680-E096-65993F611029}"/>
                  </a:ext>
                </a:extLst>
              </p:cNvPr>
              <p:cNvSpPr/>
              <p:nvPr/>
            </p:nvSpPr>
            <p:spPr>
              <a:xfrm>
                <a:off x="827992" y="2682042"/>
                <a:ext cx="10536017" cy="1192530"/>
              </a:xfrm>
              <a:prstGeom prst="rect">
                <a:avLst/>
              </a:prstGeom>
              <a:noFill/>
              <a:ln/>
            </p:spPr>
            <p:txBody>
              <a:bodyPr wrap="none" lIns="0" tIns="0" rIns="0" bIns="0" rtlCol="0" anchor="t"/>
              <a:lstStyle/>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二类</a:t>
                </a:r>
                <a:r>
                  <a:rPr lang="en-US" altLang="zh-CN" sz="1800" b="0" i="0" dirty="0">
                    <a:solidFill>
                      <a:srgbClr val="000000"/>
                    </a:solidFill>
                    <a:latin typeface="微软雅黑" pitchFamily="34" charset="0"/>
                    <a:ea typeface="微软雅黑" pitchFamily="34" charset="-122"/>
                    <a:cs typeface="微软雅黑" pitchFamily="34" charset="-120"/>
                  </a:rPr>
                  <a:t>，从点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经过点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再到点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，同理，从点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到点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有2种走法，且从点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到点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有从弦</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线段</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𝐵𝑂</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𝑂𝐶</m:t>
                    </m:r>
                  </m:oMath>
                </a14:m>
                <a:r>
                  <a:rPr lang="en-US" altLang="zh-CN" sz="1800" b="0" i="0" dirty="0">
                    <a:solidFill>
                      <a:srgbClr val="000000"/>
                    </a:solidFill>
                    <a:latin typeface="微软雅黑" pitchFamily="34" charset="0"/>
                    <a:ea typeface="微软雅黑" pitchFamily="34" charset="-122"/>
                    <a:cs typeface="微软雅黑" pitchFamily="34" charset="-120"/>
                  </a:rPr>
                  <a:t>以及</a:t>
                </a:r>
                <a14:m>
                  <m:oMath xmlns:m="http://schemas.openxmlformats.org/officeDocument/2006/math">
                    <m:limUpp>
                      <m:limUp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a:solidFill>
                              <a:srgbClr val="000000"/>
                            </a:solidFill>
                            <a:latin typeface="Cambria Math" pitchFamily="34" charset="0"/>
                            <a:ea typeface="Cambria Math" pitchFamily="34" charset="-122"/>
                            <a:cs typeface="Cambria Math" pitchFamily="34" charset="-120"/>
                          </a:rPr>
                          <m:t>𝐵𝐶</m:t>
                        </m:r>
                      </m:e>
                      <m:lim>
                        <m:r>
                          <a:rPr lang="en-US" altLang="zh-CN" sz="1800" b="0" i="0">
                            <a:solidFill>
                              <a:srgbClr val="000000"/>
                            </a:solidFill>
                            <a:latin typeface="Cambria Math" pitchFamily="34" charset="0"/>
                            <a:ea typeface="Cambria Math" pitchFamily="34" charset="-122"/>
                            <a:cs typeface="Cambria Math" pitchFamily="34" charset="-120"/>
                          </a:rPr>
                          <m:t>⌢</m:t>
                        </m:r>
                      </m:lim>
                    </m:limUpp>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种走法，所以第二类共有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（种）走法.</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所以从</a:t>
                </a:r>
                <a14:m>
                  <m:oMath xmlns:m="http://schemas.openxmlformats.org/officeDocument/2006/math">
                    <m:d>
                      <m:dPr>
                        <m:begChr m:val=""/>
                        <m:endChr m:val=""/>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dPr>
                      <m:e>
                        <m:r>
                          <a:rPr lang="en-US" altLang="zh-CN" b="0" i="0">
                            <a:solidFill>
                              <a:srgbClr val="000000"/>
                            </a:solidFill>
                            <a:latin typeface="Cambria Math" pitchFamily="34" charset="0"/>
                            <a:ea typeface="Cambria Math" pitchFamily="34" charset="-122"/>
                            <a:cs typeface="Cambria Math" pitchFamily="34" charset="-120"/>
                          </a:rPr>
                          <m:t>𝐴</m:t>
                        </m:r>
                        <m:r>
                          <a:rPr lang="en-US" altLang="zh-CN" b="0" i="0">
                            <a:solidFill>
                              <a:srgbClr val="000000"/>
                            </a:solidFill>
                            <a:latin typeface="Cambria Math" pitchFamily="34" charset="0"/>
                            <a:ea typeface="Cambria Math" pitchFamily="34" charset="-122"/>
                            <a:cs typeface="Cambria Math" pitchFamily="34" charset="-120"/>
                          </a:rPr>
                          <m:t>→</m:t>
                        </m:r>
                        <m:r>
                          <a:rPr lang="en-US" altLang="zh-CN" b="0" i="0">
                            <a:solidFill>
                              <a:srgbClr val="000000"/>
                            </a:solidFill>
                            <a:latin typeface="Cambria Math" pitchFamily="34" charset="0"/>
                            <a:ea typeface="Cambria Math" pitchFamily="34" charset="-122"/>
                            <a:cs typeface="Cambria Math" pitchFamily="34" charset="-120"/>
                          </a:rPr>
                          <m:t>𝐶</m:t>
                        </m:r>
                      </m:e>
                    </m:d>
                  </m:oMath>
                </a14:m>
                <a:r>
                  <a:rPr lang="en-US" altLang="zh-CN" b="0" i="0" dirty="0">
                    <a:solidFill>
                      <a:srgbClr val="000000"/>
                    </a:solidFill>
                    <a:latin typeface="微软雅黑" pitchFamily="34" charset="0"/>
                    <a:ea typeface="微软雅黑" pitchFamily="34" charset="-122"/>
                    <a:cs typeface="微软雅黑" pitchFamily="34" charset="-120"/>
                  </a:rPr>
                  <a:t>的不同走法有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（种）.</a:t>
                </a:r>
                <a:endParaRPr lang="en-US" altLang="zh-CN" dirty="0"/>
              </a:p>
            </p:txBody>
          </p:sp>
        </mc:Choice>
        <mc:Fallback>
          <p:sp>
            <p:nvSpPr>
              <p:cNvPr id="7" name="QC_4_AS.37_1#0ebe9d769?htil=2&amp;vop=1&amp;pid=08a81a453&amp;color=0,0,0&amp;vtp=1&amp;bbb=1&amp;hb=1&amp;hs=1">
                <a:extLst>
                  <a:ext uri="{FF2B5EF4-FFF2-40B4-BE49-F238E27FC236}">
                    <a16:creationId xmlns:a16="http://schemas.microsoft.com/office/drawing/2014/main" id="{5E0ABD27-4A50-D680-E096-65993F611029}"/>
                  </a:ext>
                </a:extLst>
              </p:cNvPr>
              <p:cNvSpPr>
                <a:spLocks noRot="1" noChangeAspect="1" noMove="1" noResize="1" noEditPoints="1" noAdjustHandles="1" noChangeArrowheads="1" noChangeShapeType="1" noTextEdit="1"/>
              </p:cNvSpPr>
              <p:nvPr/>
            </p:nvSpPr>
            <p:spPr>
              <a:xfrm>
                <a:off x="827992" y="2682042"/>
                <a:ext cx="10536017" cy="1192530"/>
              </a:xfrm>
              <a:prstGeom prst="rect">
                <a:avLst/>
              </a:prstGeom>
              <a:blipFill>
                <a:blip r:embed="rId6"/>
                <a:stretch>
                  <a:fillRect l="-1389" b="-1122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bg/>
                                          </p:spTgt>
                                        </p:tgtEl>
                                        <p:attrNameLst>
                                          <p:attrName>style.visibility</p:attrName>
                                        </p:attrNameLst>
                                      </p:cBhvr>
                                      <p:to>
                                        <p:strVal val="visible"/>
                                      </p:to>
                                    </p:set>
                                    <p:anim calcmode="lin" valueType="num">
                                      <p:cBhvr additive="base">
                                        <p:cTn id="29" dur="500" fill="hold"/>
                                        <p:tgtEl>
                                          <p:spTgt spid="7">
                                            <p:bg/>
                                          </p:spTgt>
                                        </p:tgtEl>
                                        <p:attrNameLst>
                                          <p:attrName>ppt_x</p:attrName>
                                        </p:attrNameLst>
                                      </p:cBhvr>
                                      <p:tavLst>
                                        <p:tav tm="0">
                                          <p:val>
                                            <p:strVal val="#ppt_x"/>
                                          </p:val>
                                        </p:tav>
                                        <p:tav tm="100000">
                                          <p:val>
                                            <p:strVal val="#ppt_x"/>
                                          </p:val>
                                        </p:tav>
                                      </p:tavLst>
                                    </p:anim>
                                    <p:anim calcmode="lin" valueType="num">
                                      <p:cBhvr additive="base">
                                        <p:cTn id="30" dur="500" fill="hold"/>
                                        <p:tgtEl>
                                          <p:spTgt spid="7">
                                            <p:bg/>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0" end="0"/>
                                            </p:txEl>
                                          </p:spTgt>
                                        </p:tgtEl>
                                        <p:attrNameLst>
                                          <p:attrName>style.visibility</p:attrName>
                                        </p:attrNameLst>
                                      </p:cBhvr>
                                      <p:to>
                                        <p:strVal val="visible"/>
                                      </p:to>
                                    </p:set>
                                    <p:anim calcmode="lin" valueType="num">
                                      <p:cBhvr additive="base">
                                        <p:cTn id="3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 calcmode="lin" valueType="num">
                                      <p:cBhvr additive="base">
                                        <p:cTn id="3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7">
                                            <p:txEl>
                                              <p:pRg st="2" end="2"/>
                                            </p:txEl>
                                          </p:spTgt>
                                        </p:tgtEl>
                                        <p:attrNameLst>
                                          <p:attrName>style.visibility</p:attrName>
                                        </p:attrNameLst>
                                      </p:cBhvr>
                                      <p:to>
                                        <p:strVal val="visible"/>
                                      </p:to>
                                    </p:set>
                                    <p:anim calcmode="lin" valueType="num">
                                      <p:cBhvr additive="base">
                                        <p:cTn id="4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4_BD.38_1#3e5673415?vop=1&amp;pid=08a81a453&amp;color=0,0,0&amp;vtp=1&amp;bt=1&amp;bbb=1&amp;hb=1"/>
          <p:cNvSpPr/>
          <p:nvPr/>
        </p:nvSpPr>
        <p:spPr>
          <a:xfrm>
            <a:off x="832104" y="1080000"/>
            <a:ext cx="10533888" cy="681355"/>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对一个四棱锥各个顶点涂色，现有5种不同颜色供选择</a:t>
            </a:r>
            <a:r>
              <a:rPr lang="en-US" altLang="zh-CN" sz="1800" b="0" i="0">
                <a:solidFill>
                  <a:srgbClr val="000000"/>
                </a:solidFill>
                <a:latin typeface="微软雅黑" pitchFamily="34" charset="0"/>
                <a:ea typeface="微软雅黑" pitchFamily="34" charset="-122"/>
                <a:cs typeface="微软雅黑" pitchFamily="34" charset="-120"/>
              </a:rPr>
              <a:t>，要求同一条棱连接的两个顶点不能涂相同的颜</a:t>
            </a:r>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色</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则不同的涂色方法种数为(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39_1#3e5673415.bracket?vop=1&amp;pid=08a81a453&amp;color=0,0,0&amp;vpa=12&amp;vtp=1"/>
          <p:cNvSpPr/>
          <p:nvPr/>
        </p:nvSpPr>
        <p:spPr>
          <a:xfrm>
            <a:off x="3987260" y="1435918"/>
            <a:ext cx="331788" cy="315722"/>
          </a:xfrm>
          <a:prstGeom prst="rect">
            <a:avLst/>
          </a:prstGeom>
          <a:noFill/>
          <a:ln/>
        </p:spPr>
        <p:txBody>
          <a:bodyPr wrap="none" lIns="0" tIns="0" rIns="0" bIns="0" rtlCol="0" anchor="t"/>
          <a:lstStyle/>
          <a:p>
            <a:pPr algn="ctr" latinLnBrk="1">
              <a:lnSpc>
                <a:spcPts val="2700"/>
              </a:lnSpc>
            </a:pPr>
            <a:r>
              <a:rPr lang="en-US" altLang="zh-CN" b="1" i="0" dirty="0">
                <a:solidFill>
                  <a:srgbClr val="FF0000"/>
                </a:solidFill>
                <a:latin typeface="Arial (正文)" pitchFamily="34" charset="0"/>
                <a:ea typeface="微软雅黑" pitchFamily="34" charset="-122"/>
                <a:cs typeface="Arial (正文)" pitchFamily="34" charset="-120"/>
              </a:rPr>
              <a:t>C</a:t>
            </a:r>
            <a:endParaRPr lang="en-US" altLang="zh-CN" dirty="0"/>
          </a:p>
        </p:txBody>
      </p:sp>
      <p:sp>
        <p:nvSpPr>
          <p:cNvPr id="4" name="QC_4_BD.38_2#3e5673415.choices?vop=1&amp;pid=08a81a453&amp;color=0,0,0&amp;vtp=1&amp;bbb=1"/>
          <p:cNvSpPr/>
          <p:nvPr/>
        </p:nvSpPr>
        <p:spPr>
          <a:xfrm>
            <a:off x="832104" y="1764404"/>
            <a:ext cx="10533888" cy="322580"/>
          </a:xfrm>
          <a:prstGeom prst="rect">
            <a:avLst/>
          </a:prstGeom>
          <a:noFill/>
          <a:ln/>
        </p:spPr>
        <p:txBody>
          <a:bodyPr wrap="none" lIns="0" tIns="0" rIns="0" bIns="0" rtlCol="0" anchor="t"/>
          <a:lstStyle/>
          <a:p>
            <a:pPr latinLnBrk="1">
              <a:lnSpc>
                <a:spcPts val="2800"/>
              </a:lnSpc>
              <a:tabLst>
                <a:tab pos="2700147" algn="l"/>
                <a:tab pos="5374894" algn="l"/>
                <a:tab pos="80496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120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360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420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240</a:t>
            </a:r>
            <a:endParaRPr lang="en-US" altLang="zh-CN" sz="1800" dirty="0"/>
          </a:p>
        </p:txBody>
      </p:sp>
      <mc:AlternateContent xmlns:mc="http://schemas.openxmlformats.org/markup-compatibility/2006">
        <mc:Choice xmlns:a14="http://schemas.microsoft.com/office/drawing/2010/main" Requires="a14">
          <p:sp>
            <p:nvSpPr>
              <p:cNvPr id="5" name="QC_4_AS.40_1#3e5673415?vop=1&amp;pid=08a81a453&amp;color=0,0,0&amp;vtp=1&amp;bbb=1"/>
              <p:cNvSpPr/>
              <p:nvPr/>
            </p:nvSpPr>
            <p:spPr>
              <a:xfrm>
                <a:off x="832104" y="2091745"/>
                <a:ext cx="10533888" cy="1789430"/>
              </a:xfrm>
              <a:prstGeom prst="rect">
                <a:avLst/>
              </a:prstGeom>
              <a:noFill/>
              <a:ln/>
            </p:spPr>
            <p:txBody>
              <a:bodyPr wrap="none" lIns="0" tIns="0" rIns="0" bIns="0" rtlCol="0" anchor="t"/>
              <a:lstStyle/>
              <a:p>
                <a:pPr algn="l" latinLnBrk="1">
                  <a:lnSpc>
                    <a:spcPts val="2900"/>
                  </a:lnSpc>
                </a:pPr>
                <a:r>
                  <a:rPr lang="en-US" altLang="zh-CN" sz="1800" b="0" i="0" dirty="0">
                    <a:solidFill>
                      <a:srgbClr val="000000"/>
                    </a:solidFill>
                    <a:latin typeface="微软雅黑" pitchFamily="34" charset="0"/>
                    <a:ea typeface="微软雅黑" pitchFamily="34" charset="-122"/>
                    <a:cs typeface="微软雅黑" pitchFamily="34" charset="-120"/>
                  </a:rPr>
                  <a:t>【解析】设四棱锥为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𝐴𝐵𝐶𝐷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题意</a:t>
                </a:r>
                <a:r>
                  <a:rPr lang="en-US" altLang="zh-CN" sz="1800" b="0" i="0" dirty="0">
                    <a:solidFill>
                      <a:srgbClr val="000000"/>
                    </a:solidFill>
                    <a:latin typeface="微软雅黑" pitchFamily="34" charset="0"/>
                    <a:ea typeface="微软雅黑" pitchFamily="34" charset="-122"/>
                    <a:cs typeface="微软雅黑" pitchFamily="34" charset="-120"/>
                  </a:rPr>
                  <a:t>，依次对点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涂色，则点</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分别有5，4，3种涂法，</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颜色相同时，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有1种涂色方法，此时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有3种涂色方法，</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颜色不相同时，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有2种涂色方法，此时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有2种涂色方法，</a:t>
                </a:r>
                <a:endParaRPr lang="en-US" altLang="zh-CN" sz="1800" dirty="0"/>
              </a:p>
              <a:p>
                <a:pPr latinLnBrk="1">
                  <a:lnSpc>
                    <a:spcPts val="2700"/>
                  </a:lnSpc>
                </a:pPr>
                <a:r>
                  <a:rPr lang="en-US" altLang="zh-CN" b="0" i="0">
                    <a:solidFill>
                      <a:srgbClr val="000000"/>
                    </a:solidFill>
                    <a:latin typeface="微软雅黑" pitchFamily="34" charset="0"/>
                    <a:ea typeface="微软雅黑" pitchFamily="34" charset="-122"/>
                    <a:cs typeface="微软雅黑" pitchFamily="34" charset="-120"/>
                  </a:rPr>
                  <a:t>故</a:t>
                </a:r>
                <a:r>
                  <a:rPr lang="en-US" altLang="zh-CN" sz="1800" b="0" i="0">
                    <a:solidFill>
                      <a:srgbClr val="000000"/>
                    </a:solidFill>
                    <a:latin typeface="微软雅黑" pitchFamily="34" charset="0"/>
                    <a:ea typeface="微软雅黑" pitchFamily="34" charset="-122"/>
                    <a:cs typeface="微软雅黑" pitchFamily="34" charset="-120"/>
                  </a:rPr>
                  <a:t>不同的涂色方法共有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5×4×3×(1×3+2×2)=420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（种）.故选C.</a:t>
                </a:r>
                <a:endParaRPr lang="en-US" altLang="zh-CN" sz="1800" dirty="0"/>
              </a:p>
            </p:txBody>
          </p:sp>
        </mc:Choice>
        <mc:Fallback>
          <p:sp>
            <p:nvSpPr>
              <p:cNvPr id="5" name="QC_4_AS.40_1#3e5673415?vop=1&amp;pid=08a81a453&amp;color=0,0,0&amp;vtp=1&amp;bbb=1"/>
              <p:cNvSpPr>
                <a:spLocks noRot="1" noChangeAspect="1" noMove="1" noResize="1" noEditPoints="1" noAdjustHandles="1" noChangeArrowheads="1" noChangeShapeType="1" noTextEdit="1"/>
              </p:cNvSpPr>
              <p:nvPr/>
            </p:nvSpPr>
            <p:spPr>
              <a:xfrm>
                <a:off x="832104" y="2091745"/>
                <a:ext cx="10533888" cy="1789430"/>
              </a:xfrm>
              <a:prstGeom prst="rect">
                <a:avLst/>
              </a:prstGeom>
              <a:blipFill>
                <a:blip r:embed="rId3"/>
                <a:stretch>
                  <a:fillRect l="-1389" t="-1361" b="-7823"/>
                </a:stretch>
              </a:blipFill>
              <a:ln/>
            </p:spPr>
            <p:txBody>
              <a:bodyPr/>
              <a:lstStyle/>
              <a:p>
                <a:r>
                  <a:rPr lang="zh-CN" altLang="en-US">
                    <a:noFill/>
                  </a:rPr>
                  <a:t> </a:t>
                </a:r>
              </a:p>
            </p:txBody>
          </p:sp>
        </mc:Fallback>
      </mc:AlternateContent>
      <p:pic>
        <p:nvPicPr>
          <p:cNvPr id="6" name="QC_4_AS.40_2#3e5673415?vop=1&amp;pid=08a81a4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321808" y="3996745"/>
            <a:ext cx="1554480" cy="15453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 calcmode="lin" valueType="num">
                                      <p:cBhvr additive="base">
                                        <p:cTn id="41" dur="500" fill="hold"/>
                                        <p:tgtEl>
                                          <p:spTgt spid="6"/>
                                        </p:tgtEl>
                                        <p:attrNameLst>
                                          <p:attrName>ppt_x</p:attrName>
                                        </p:attrNameLst>
                                      </p:cBhvr>
                                      <p:tavLst>
                                        <p:tav tm="0">
                                          <p:val>
                                            <p:strVal val="#ppt_x"/>
                                          </p:val>
                                        </p:tav>
                                        <p:tav tm="100000">
                                          <p:val>
                                            <p:strVal val="#ppt_x"/>
                                          </p:val>
                                        </p:tav>
                                      </p:tavLst>
                                    </p:anim>
                                    <p:anim calcmode="lin" valueType="num">
                                      <p:cBhvr additive="base">
                                        <p:cTn id="4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1_1#2c655c2c3?vop=1&amp;pid=08a81a453&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某届数学竞赛中对尖端生的成绩采用暂时屏蔽措施，某校有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五名尖端生总分在前9</a:t>
                </a:r>
                <a:r>
                  <a:rPr lang="en-US" altLang="zh-CN" sz="1800" b="0" i="0">
                    <a:solidFill>
                      <a:srgbClr val="000000"/>
                    </a:solidFill>
                    <a:latin typeface="微软雅黑" pitchFamily="34" charset="0"/>
                    <a:ea typeface="微软雅黑" pitchFamily="34" charset="-122"/>
                    <a:cs typeface="微软雅黑" pitchFamily="34" charset="-120"/>
                  </a:rPr>
                  <a:t>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现在确定第</a:t>
                </a:r>
                <a:r>
                  <a:rPr lang="en-US" altLang="zh-CN" sz="1800" b="0" i="0" dirty="0">
                    <a:solidFill>
                      <a:srgbClr val="000000"/>
                    </a:solidFill>
                    <a:latin typeface="微软雅黑" pitchFamily="34" charset="0"/>
                    <a:ea typeface="微软雅黑" pitchFamily="34" charset="-122"/>
                    <a:cs typeface="微软雅黑" pitchFamily="34" charset="-120"/>
                  </a:rPr>
                  <a:t>1,2,5名是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三位同学，但</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不是第1名，</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两名同学只知道在第6至第9名，且</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的成</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绩比</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好，</a:t>
                </a:r>
                <a:r>
                  <a:rPr lang="en-US" altLang="zh-CN" b="0" i="0">
                    <a:solidFill>
                      <a:srgbClr val="000000"/>
                    </a:solidFill>
                    <a:latin typeface="微软雅黑" pitchFamily="34" charset="0"/>
                    <a:ea typeface="微软雅黑" pitchFamily="34" charset="-122"/>
                    <a:cs typeface="微软雅黑" pitchFamily="34" charset="-120"/>
                  </a:rPr>
                  <a:t>则这五位同学总分名次的可能性有(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1_1#2c655c2c3?vop=1&amp;pid=08a81a453&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1910" b="-12308"/>
                </a:stretch>
              </a:blipFill>
              <a:ln/>
            </p:spPr>
            <p:txBody>
              <a:bodyPr/>
              <a:lstStyle/>
              <a:p>
                <a:r>
                  <a:rPr lang="zh-CN" altLang="en-US">
                    <a:noFill/>
                  </a:rPr>
                  <a:t> </a:t>
                </a:r>
              </a:p>
            </p:txBody>
          </p:sp>
        </mc:Fallback>
      </mc:AlternateContent>
      <p:sp>
        <p:nvSpPr>
          <p:cNvPr id="3" name="QC_4_AN.42_1#2c655c2c3.bracket?vop=1&amp;pid=08a81a453&amp;color=0,0,0&amp;vpa=13&amp;vtp=1"/>
          <p:cNvSpPr/>
          <p:nvPr/>
        </p:nvSpPr>
        <p:spPr>
          <a:xfrm>
            <a:off x="5510689" y="19048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4_BD.41_2#2c655c2c3.choices?vop=1&amp;pid=08a81a453&amp;color=0,0,0&amp;vtp=1&amp;bbb=1"/>
          <p:cNvSpPr/>
          <p:nvPr/>
        </p:nvSpPr>
        <p:spPr>
          <a:xfrm>
            <a:off x="832104" y="2275832"/>
            <a:ext cx="10533888" cy="360680"/>
          </a:xfrm>
          <a:prstGeom prst="rect">
            <a:avLst/>
          </a:prstGeom>
          <a:noFill/>
          <a:ln/>
        </p:spPr>
        <p:txBody>
          <a:bodyPr wrap="none" lIns="0" tIns="0" rIns="0" bIns="0" rtlCol="0" anchor="t"/>
          <a:lstStyle/>
          <a:p>
            <a:pPr latinLnBrk="1">
              <a:lnSpc>
                <a:spcPts val="3200"/>
              </a:lnSpc>
              <a:tabLst>
                <a:tab pos="2601722" algn="l"/>
                <a:tab pos="5305044" algn="l"/>
                <a:tab pos="80210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24种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22种</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12种</a:t>
            </a:r>
            <a:endParaRPr lang="en-US" altLang="zh-CN" sz="1800" dirty="0"/>
          </a:p>
        </p:txBody>
      </p:sp>
      <mc:AlternateContent xmlns:mc="http://schemas.openxmlformats.org/markup-compatibility/2006">
        <mc:Choice xmlns:a14="http://schemas.microsoft.com/office/drawing/2010/main" Requires="a14">
          <p:sp>
            <p:nvSpPr>
              <p:cNvPr id="5" name="QC_4_AS.43_1#2c655c2c3?vop=1&amp;pid=08a81a453&amp;color=0,0,0&amp;vtp=1&amp;bbb=1&amp;hb=1"/>
              <p:cNvSpPr/>
              <p:nvPr/>
            </p:nvSpPr>
            <p:spPr>
              <a:xfrm>
                <a:off x="832104" y="2640322"/>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【解析】第一步排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，有2种可能：第2名或第5名；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二步排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，有2种可能；</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三步排</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有第6，7，8名3种可能：当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为第6名时，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有第7，8，9名3种可能，当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为第7</a:t>
                </a:r>
                <a:r>
                  <a:rPr lang="en-US" altLang="zh-CN" sz="1800" b="0" i="0">
                    <a:solidFill>
                      <a:srgbClr val="000000"/>
                    </a:solidFill>
                    <a:latin typeface="微软雅黑" pitchFamily="34" charset="0"/>
                    <a:ea typeface="微软雅黑" pitchFamily="34" charset="-122"/>
                    <a:cs typeface="微软雅黑" pitchFamily="34" charset="-120"/>
                  </a:rPr>
                  <a:t>名时，</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有第8，9名2种可能，当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为第8名时，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只有第9名1种可能，所以第三步有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3+2+1=6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（种）可能；</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根据分步乘法计数原理</a:t>
                </a:r>
                <a:r>
                  <a:rPr lang="en-US" altLang="zh-CN" b="0" i="0" dirty="0">
                    <a:solidFill>
                      <a:srgbClr val="000000"/>
                    </a:solidFill>
                    <a:latin typeface="微软雅黑" pitchFamily="34" charset="0"/>
                    <a:ea typeface="微软雅黑" pitchFamily="34" charset="-122"/>
                    <a:cs typeface="微软雅黑" pitchFamily="34" charset="-120"/>
                  </a:rPr>
                  <a:t>，所有名次的可能性有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2×2×6=24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（种）.故选B.</a:t>
                </a:r>
                <a:endParaRPr lang="en-US" altLang="zh-CN" dirty="0"/>
              </a:p>
            </p:txBody>
          </p:sp>
        </mc:Choice>
        <mc:Fallback>
          <p:sp>
            <p:nvSpPr>
              <p:cNvPr id="5" name="QC_4_AS.43_1#2c655c2c3?vop=1&amp;pid=08a81a453&amp;color=0,0,0&amp;vtp=1&amp;bbb=1&amp;hb=1"/>
              <p:cNvSpPr>
                <a:spLocks noRot="1" noChangeAspect="1" noMove="1" noResize="1" noEditPoints="1" noAdjustHandles="1" noChangeArrowheads="1" noChangeShapeType="1" noTextEdit="1"/>
              </p:cNvSpPr>
              <p:nvPr/>
            </p:nvSpPr>
            <p:spPr>
              <a:xfrm>
                <a:off x="832104" y="2640322"/>
                <a:ext cx="10533888" cy="2030730"/>
              </a:xfrm>
              <a:prstGeom prst="rect">
                <a:avLst/>
              </a:prstGeom>
              <a:blipFill>
                <a:blip r:embed="rId4"/>
                <a:stretch>
                  <a:fillRect l="-1389" r="-1447" b="-69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44_1#a6053a871?vop=1&amp;pid=08a81a453&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多选</a:t>
                </a:r>
                <a:r>
                  <a:rPr lang="en-US" altLang="zh-CN" sz="1800" b="0" i="0" dirty="0">
                    <a:solidFill>
                      <a:srgbClr val="000000"/>
                    </a:solidFill>
                    <a:latin typeface="微软雅黑" pitchFamily="34" charset="0"/>
                    <a:ea typeface="微软雅黑" pitchFamily="34" charset="-122"/>
                    <a:cs typeface="微软雅黑" pitchFamily="34" charset="-120"/>
                  </a:rPr>
                  <a:t>）将图中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五块区域涂上颜色，现有4种不同的颜色可供选择</a:t>
                </a:r>
                <a:r>
                  <a:rPr lang="en-US" altLang="zh-CN" sz="1800" b="0" i="0">
                    <a:solidFill>
                      <a:srgbClr val="000000"/>
                    </a:solidFill>
                    <a:latin typeface="微软雅黑" pitchFamily="34" charset="0"/>
                    <a:ea typeface="微软雅黑" pitchFamily="34" charset="-122"/>
                    <a:cs typeface="微软雅黑" pitchFamily="34" charset="-120"/>
                  </a:rPr>
                  <a:t>，则下列说法正确</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BD.44_1#a6053a871?vop=1&amp;pid=08a81a453&amp;color=0,0,0&amp;vtp=1&amp;bt=1&amp;bbb=1&amp;hb=1"/>
              <p:cNvSpPr>
                <a:spLocks noRot="1" noChangeAspect="1" noMove="1" noResize="1" noEditPoints="1" noAdjustHandles="1" noChangeArrowheads="1" noChangeShapeType="1" noTextEdit="1"/>
              </p:cNvSpPr>
              <p:nvPr/>
            </p:nvSpPr>
            <p:spPr>
              <a:xfrm>
                <a:off x="832104" y="1080000"/>
                <a:ext cx="10533888" cy="770255"/>
              </a:xfrm>
              <a:prstGeom prst="rect">
                <a:avLst/>
              </a:prstGeom>
              <a:blipFill>
                <a:blip r:embed="rId3"/>
                <a:stretch>
                  <a:fillRect l="-1389" b="-18110"/>
                </a:stretch>
              </a:blipFill>
              <a:ln/>
            </p:spPr>
            <p:txBody>
              <a:bodyPr/>
              <a:lstStyle/>
              <a:p>
                <a:r>
                  <a:rPr lang="zh-CN" altLang="en-US">
                    <a:noFill/>
                  </a:rPr>
                  <a:t> </a:t>
                </a:r>
              </a:p>
            </p:txBody>
          </p:sp>
        </mc:Fallback>
      </mc:AlternateContent>
      <p:sp>
        <p:nvSpPr>
          <p:cNvPr id="3" name="QC_4_AN.45_1#a6053a871.bracket?vop=1&amp;pid=08a81a453&amp;color=0,0,0&amp;vpa=14&amp;vtp=1&amp;bbb=1"/>
          <p:cNvSpPr/>
          <p:nvPr/>
        </p:nvSpPr>
        <p:spPr>
          <a:xfrm>
            <a:off x="1498060" y="1485765"/>
            <a:ext cx="4968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AB</a:t>
            </a:r>
            <a:endParaRPr lang="en-US" altLang="zh-CN" dirty="0"/>
          </a:p>
        </p:txBody>
      </p:sp>
      <p:pic>
        <p:nvPicPr>
          <p:cNvPr id="4" name="QC_4_BD.44_2#a6053a871?htil=3&amp;vop=1&amp;pid=08a81a453&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27609" y="1978017"/>
            <a:ext cx="1536192" cy="1097280"/>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5" name="QC_4_BD.44_3#a6053a871.choices?htil=3&amp;vop=1&amp;pid=08a81a453&amp;color=0,0,0&amp;vtp=1&amp;bbb=1"/>
              <p:cNvSpPr/>
              <p:nvPr/>
            </p:nvSpPr>
            <p:spPr>
              <a:xfrm>
                <a:off x="832104" y="1851017"/>
                <a:ext cx="8869680"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若每块区域任意涂上1种颜色，则共有</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种不同涂法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若只用3种不同颜色，且相邻区域不同色，则共有24种不同涂法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若4种不同颜色全部用上，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同色，则共有48种不同涂法</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若4种不同颜色全部用上，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不同色，且相邻区域不同色，则共有48种不同涂法</a:t>
                </a:r>
                <a:endParaRPr lang="en-US" altLang="zh-CN" sz="1800" dirty="0"/>
              </a:p>
            </p:txBody>
          </p:sp>
        </mc:Choice>
        <mc:Fallback>
          <p:sp>
            <p:nvSpPr>
              <p:cNvPr id="5" name="QC_4_BD.44_3#a6053a871.choices?htil=3&amp;vop=1&amp;pid=08a81a453&amp;color=0,0,0&amp;vtp=1&amp;bbb=1"/>
              <p:cNvSpPr>
                <a:spLocks noRot="1" noChangeAspect="1" noMove="1" noResize="1" noEditPoints="1" noAdjustHandles="1" noChangeArrowheads="1" noChangeShapeType="1" noTextEdit="1"/>
              </p:cNvSpPr>
              <p:nvPr/>
            </p:nvSpPr>
            <p:spPr>
              <a:xfrm>
                <a:off x="832104" y="1851017"/>
                <a:ext cx="8869680" cy="1608455"/>
              </a:xfrm>
              <a:prstGeom prst="rect">
                <a:avLst/>
              </a:prstGeom>
              <a:blipFill>
                <a:blip r:embed="rId5"/>
                <a:stretch>
                  <a:fillRect l="-1649" b="-912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00a8b2358.fixed?pid=84ecbc806&amp;color=195,214,0&amp;vtp=1&amp;bbb=1"/>
          <p:cNvSpPr/>
          <p:nvPr/>
        </p:nvSpPr>
        <p:spPr>
          <a:xfrm>
            <a:off x="0" y="1618488"/>
            <a:ext cx="12188952" cy="896112"/>
          </a:xfrm>
          <a:prstGeom prst="rect">
            <a:avLst/>
          </a:prstGeom>
          <a:noFill/>
          <a:ln/>
        </p:spPr>
        <p:txBody>
          <a:bodyPr wrap="none" lIns="0" tIns="0" rIns="0" bIns="0" rtlCol="0" anchor="ctr"/>
          <a:lstStyle/>
          <a:p>
            <a:pPr algn="ctr" latinLnBrk="1">
              <a:lnSpc>
                <a:spcPts val="5400"/>
              </a:lnSpc>
            </a:pPr>
            <a:r>
              <a:rPr lang="en-US" altLang="zh-CN" sz="4400" b="1" i="0" dirty="0">
                <a:solidFill>
                  <a:srgbClr val="C3D600"/>
                </a:solidFill>
                <a:latin typeface="微软雅黑" pitchFamily="34" charset="0"/>
                <a:ea typeface="微软雅黑" pitchFamily="34" charset="-122"/>
                <a:cs typeface="微软雅黑" pitchFamily="34" charset="-120"/>
              </a:rPr>
              <a:t>第六章计数原理</a:t>
            </a:r>
            <a:endParaRPr lang="en-US" altLang="zh-CN" sz="4400" dirty="0"/>
          </a:p>
        </p:txBody>
      </p:sp>
      <p:sp>
        <p:nvSpPr>
          <p:cNvPr id="3" name="C_2_BD#00a8b2358.fixed?pid=84ecbc806&amp;color=255,255,255&amp;vtp=1&amp;bbb=1"/>
          <p:cNvSpPr/>
          <p:nvPr/>
        </p:nvSpPr>
        <p:spPr>
          <a:xfrm>
            <a:off x="0" y="2880360"/>
            <a:ext cx="12188952" cy="649224"/>
          </a:xfrm>
          <a:prstGeom prst="rect">
            <a:avLst/>
          </a:prstGeom>
          <a:noFill/>
          <a:ln/>
        </p:spPr>
        <p:txBody>
          <a:bodyPr wrap="none" lIns="0" tIns="0" rIns="0" bIns="0" rtlCol="0" anchor="ctr"/>
          <a:lstStyle/>
          <a:p>
            <a:pPr algn="ctr" latinLnBrk="1">
              <a:lnSpc>
                <a:spcPts val="4000"/>
              </a:lnSpc>
            </a:pPr>
            <a:r>
              <a:rPr lang="en-US" altLang="zh-CN" sz="3200" b="0" i="0" dirty="0">
                <a:solidFill>
                  <a:srgbClr val="FFFFFF"/>
                </a:solidFill>
                <a:latin typeface="微软雅黑" pitchFamily="34" charset="0"/>
                <a:ea typeface="微软雅黑" pitchFamily="34" charset="-122"/>
                <a:cs typeface="微软雅黑" pitchFamily="34" charset="-120"/>
              </a:rPr>
              <a:t>6.1</a:t>
            </a:r>
            <a:r>
              <a:rPr lang="en-US" altLang="zh-CN" sz="3200" b="0" i="0" dirty="0">
                <a:solidFill>
                  <a:srgbClr val="FFFFFF"/>
                </a:solidFill>
                <a:latin typeface="SimSun" pitchFamily="34" charset="0"/>
                <a:ea typeface="SimSun" pitchFamily="34" charset="-122"/>
                <a:cs typeface="SimSun" pitchFamily="34" charset="-120"/>
              </a:rPr>
              <a:t> </a:t>
            </a:r>
            <a:r>
              <a:rPr lang="en-US" altLang="zh-CN" sz="3200" b="0" i="0" dirty="0">
                <a:solidFill>
                  <a:srgbClr val="FFFFFF"/>
                </a:solidFill>
                <a:latin typeface="微软雅黑" pitchFamily="34" charset="0"/>
                <a:ea typeface="微软雅黑" pitchFamily="34" charset="-122"/>
                <a:cs typeface="微软雅黑" pitchFamily="34" charset="-120"/>
              </a:rPr>
              <a:t>分类加法计数原理与分步乘法计数原理</a:t>
            </a:r>
            <a:endParaRPr lang="en-US" altLang="zh-CN" sz="3200" dirty="0"/>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AS.46_1#a6053a871?vop=1&amp;pid=08a81a453&amp;color=0,0,0&amp;vtp=1&amp;bt=1&amp;bbb=1&amp;hb=1"/>
              <p:cNvSpPr/>
              <p:nvPr/>
            </p:nvSpPr>
            <p:spPr>
              <a:xfrm>
                <a:off x="832104" y="1080000"/>
                <a:ext cx="10533888" cy="41262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【解析】对于A，每块区域任意涂上1种颜色，即每块区域都有4种选择，则有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4×4×4×4×4=</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5</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不同涂法</a:t>
                </a:r>
                <a:r>
                  <a:rPr lang="en-US" altLang="zh-CN" sz="1800" b="0" i="0" dirty="0">
                    <a:solidFill>
                      <a:srgbClr val="000000"/>
                    </a:solidFill>
                    <a:latin typeface="微软雅黑" pitchFamily="34" charset="0"/>
                    <a:ea typeface="微软雅黑" pitchFamily="34" charset="-122"/>
                    <a:cs typeface="微软雅黑" pitchFamily="34" charset="-120"/>
                  </a:rPr>
                  <a:t>，故A正确；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B，若只用3种不同颜色，且相邻区域不同色，则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同色，</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同色，故共有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4×3×2=24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微软雅黑" pitchFamily="34" charset="-122"/>
                    <a:cs typeface="微软雅黑" pitchFamily="34" charset="-120"/>
                  </a:rPr>
                  <a:t>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不同涂法</a:t>
                </a:r>
                <a:r>
                  <a:rPr lang="en-US" altLang="zh-CN" sz="1800" b="0" i="0" dirty="0">
                    <a:solidFill>
                      <a:srgbClr val="000000"/>
                    </a:solidFill>
                    <a:latin typeface="微软雅黑" pitchFamily="34" charset="0"/>
                    <a:ea typeface="微软雅黑" pitchFamily="34" charset="-122"/>
                    <a:cs typeface="微软雅黑" pitchFamily="34" charset="-120"/>
                  </a:rPr>
                  <a:t>，故B正确；</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C，若4种不同颜色全部用上，</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同色，则可以先涂</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区域，有4种涂法，再将余下的</a:t>
                </a:r>
                <a:r>
                  <a:rPr lang="en-US" altLang="zh-CN" sz="1800" b="0" i="0">
                    <a:solidFill>
                      <a:srgbClr val="000000"/>
                    </a:solidFill>
                    <a:latin typeface="微软雅黑" pitchFamily="34" charset="0"/>
                    <a:ea typeface="微软雅黑" pitchFamily="34" charset="-122"/>
                    <a:cs typeface="微软雅黑" pitchFamily="34" charset="-120"/>
                  </a:rPr>
                  <a:t>3种颜色</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分别涂在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三块区域，有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3×2×1=6</m:t>
                    </m:r>
                  </m:oMath>
                </a14:m>
                <a:r>
                  <a:rPr lang="en-US" altLang="zh-CN" sz="1800" b="0" i="0" dirty="0">
                    <a:solidFill>
                      <a:srgbClr val="000000"/>
                    </a:solidFill>
                    <a:latin typeface="微软雅黑" pitchFamily="34" charset="0"/>
                    <a:ea typeface="微软雅黑" pitchFamily="34" charset="-122"/>
                    <a:cs typeface="微软雅黑" pitchFamily="34" charset="-120"/>
                  </a:rPr>
                  <a:t>（种）涂法，则共有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4×6=24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（种）涂法，故C错误；</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对</a:t>
                </a:r>
                <a:r>
                  <a:rPr lang="en-US" altLang="zh-CN" sz="1800" b="0" i="0">
                    <a:solidFill>
                      <a:srgbClr val="000000"/>
                    </a:solidFill>
                    <a:latin typeface="微软雅黑" pitchFamily="34" charset="0"/>
                    <a:ea typeface="微软雅黑" pitchFamily="34" charset="-122"/>
                    <a:cs typeface="微软雅黑" pitchFamily="34" charset="-120"/>
                  </a:rPr>
                  <a:t>于</a:t>
                </a:r>
                <a:r>
                  <a:rPr lang="en-US" altLang="zh-CN" sz="1800" b="0" i="0" dirty="0">
                    <a:solidFill>
                      <a:srgbClr val="000000"/>
                    </a:solidFill>
                    <a:latin typeface="微软雅黑" pitchFamily="34" charset="0"/>
                    <a:ea typeface="微软雅黑" pitchFamily="34" charset="-122"/>
                    <a:cs typeface="微软雅黑" pitchFamily="34" charset="-120"/>
                  </a:rPr>
                  <a:t>D，按照</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的顺序涂，每一块区域需要1种颜色，此时有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4×3×2=24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r>
                  <a:rPr lang="en-US" altLang="zh-CN" sz="1800" b="0" i="0">
                    <a:solidFill>
                      <a:srgbClr val="000000"/>
                    </a:solidFill>
                    <a:latin typeface="微软雅黑" pitchFamily="34" charset="0"/>
                    <a:ea typeface="微软雅黑" pitchFamily="34" charset="-122"/>
                    <a:cs typeface="微软雅黑" pitchFamily="34" charset="-120"/>
                  </a:rPr>
                  <a:t>涂法，</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𝐷</m:t>
                    </m:r>
                  </m:oMath>
                </a14:m>
                <a:r>
                  <a:rPr lang="en-US" altLang="zh-CN" sz="1800" b="0" i="0" dirty="0">
                    <a:solidFill>
                      <a:srgbClr val="00A0AF"/>
                    </a:solidFill>
                    <a:latin typeface="微软雅黑" pitchFamily="34" charset="0"/>
                    <a:ea typeface="楷体" pitchFamily="34" charset="-122"/>
                    <a:cs typeface="微软雅黑" pitchFamily="34" charset="-120"/>
                  </a:rPr>
                  <a:t>只有1种颜色可选）</a:t>
                </a:r>
                <a:r>
                  <a:rPr lang="en-US" altLang="zh-CN" sz="1800" b="0" i="0" dirty="0">
                    <a:solidFill>
                      <a:srgbClr val="000000"/>
                    </a:solidFill>
                    <a:latin typeface="微软雅黑" pitchFamily="34" charset="0"/>
                    <a:ea typeface="微软雅黑" pitchFamily="34" charset="-122"/>
                    <a:cs typeface="微软雅黑" pitchFamily="34" charset="-120"/>
                  </a:rPr>
                  <a:t>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DengXian" pitchFamily="34" charset="0"/>
                    <a:ea typeface="DengXian" pitchFamily="34" charset="-122"/>
                    <a:cs typeface="DengXian"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DengXian" pitchFamily="34" charset="0"/>
                    <a:ea typeface="DengXian" pitchFamily="34" charset="-122"/>
                    <a:cs typeface="DengXian" pitchFamily="34" charset="-120"/>
                  </a:rPr>
                  <a:t>不同色，</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以此时</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𝐶</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𝐷</m:t>
                    </m:r>
                  </m:oMath>
                </a14:m>
                <a:r>
                  <a:rPr lang="en-US" altLang="zh-CN" sz="1800" b="0" i="0" dirty="0">
                    <a:solidFill>
                      <a:srgbClr val="000000"/>
                    </a:solidFill>
                    <a:latin typeface="微软雅黑" pitchFamily="34" charset="0"/>
                    <a:ea typeface="微软雅黑" pitchFamily="34" charset="-122"/>
                    <a:cs typeface="微软雅黑" pitchFamily="34" charset="-120"/>
                  </a:rPr>
                  <a:t>四块区域所用颜色各不相同，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𝐸</m:t>
                    </m:r>
                  </m:oMath>
                </a14:m>
                <a:r>
                  <a:rPr lang="en-US" altLang="zh-CN" sz="1800" b="0" i="0" dirty="0">
                    <a:solidFill>
                      <a:srgbClr val="000000"/>
                    </a:solidFill>
                    <a:latin typeface="微软雅黑" pitchFamily="34" charset="0"/>
                    <a:ea typeface="微软雅黑" pitchFamily="34" charset="-122"/>
                    <a:cs typeface="微软雅黑" pitchFamily="34" charset="-120"/>
                  </a:rPr>
                  <a:t>只能与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同色，此时共有24种涂法，故D错误</a:t>
                </a:r>
                <a:r>
                  <a:rPr lang="en-US" altLang="zh-CN" sz="1800" b="0" i="0">
                    <a:solidFill>
                      <a:srgbClr val="000000"/>
                    </a:solidFill>
                    <a:latin typeface="微软雅黑" pitchFamily="34" charset="0"/>
                    <a:ea typeface="微软雅黑" pitchFamily="34" charset="-122"/>
                    <a:cs typeface="微软雅黑" pitchFamily="34" charset="-120"/>
                  </a:rPr>
                  <a:t>.故选</a:t>
                </a:r>
              </a:p>
              <a:p>
                <a:pPr latinLnBrk="1">
                  <a:lnSpc>
                    <a:spcPts val="3100"/>
                  </a:lnSpc>
                </a:pPr>
                <a14:m>
                  <m:oMath xmlns:m="http://schemas.openxmlformats.org/officeDocument/2006/math">
                    <m:r>
                      <m:rPr>
                        <m:sty m:val="p"/>
                      </m:rPr>
                      <a:rPr lang="en-US" altLang="zh-CN" b="0" i="0">
                        <a:solidFill>
                          <a:srgbClr val="000000"/>
                        </a:solidFill>
                        <a:latin typeface="Cambria Math" pitchFamily="34" charset="0"/>
                        <a:ea typeface="Cambria Math" pitchFamily="34" charset="-122"/>
                        <a:cs typeface="Cambria Math" pitchFamily="34" charset="-120"/>
                      </a:rPr>
                      <m:t>AB</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4_AS.46_1#a6053a871?vop=1&amp;pid=08a81a453&amp;color=0,0,0&amp;vtp=1&amp;bt=1&amp;bbb=1&amp;hb=1"/>
              <p:cNvSpPr>
                <a:spLocks noRot="1" noChangeAspect="1" noMove="1" noResize="1" noEditPoints="1" noAdjustHandles="1" noChangeArrowheads="1" noChangeShapeType="1" noTextEdit="1"/>
              </p:cNvSpPr>
              <p:nvPr/>
            </p:nvSpPr>
            <p:spPr>
              <a:xfrm>
                <a:off x="832104" y="1080000"/>
                <a:ext cx="10533888" cy="4126230"/>
              </a:xfrm>
              <a:prstGeom prst="rect">
                <a:avLst/>
              </a:prstGeom>
              <a:blipFill>
                <a:blip r:embed="rId3"/>
                <a:stretch>
                  <a:fillRect l="-1389" r="-2662" b="-3397"/>
                </a:stretch>
              </a:blipFill>
              <a:ln/>
            </p:spPr>
            <p:txBody>
              <a:bodyPr/>
              <a:lstStyle/>
              <a:p>
                <a:r>
                  <a:rPr lang="zh-CN" altLang="en-US">
                    <a:noFill/>
                  </a:rPr>
                  <a:t> </a:t>
                </a:r>
              </a:p>
            </p:txBody>
          </p:sp>
        </mc:Fallback>
      </mc:AlternateContent>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4_BD.47_1#b5e8274f4?vop=1&amp;pid=08a81a453&amp;color=0,0,0&amp;vtp=1&amp;bt=1&amp;bbb=1&amp;hb=1"/>
          <p:cNvSpPr/>
          <p:nvPr/>
        </p:nvSpPr>
        <p:spPr>
          <a:xfrm>
            <a:off x="832104" y="1080000"/>
            <a:ext cx="10533888" cy="16084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某地举行新疆绿色农特产品展销活动，活动中有驼奶粉、奶豆腐、奶皮、酸奶共4种奶制品，</a:t>
            </a:r>
            <a:r>
              <a:rPr lang="en-US" altLang="zh-CN" sz="1800" b="0" i="0">
                <a:solidFill>
                  <a:srgbClr val="000000"/>
                </a:solidFill>
                <a:latin typeface="微软雅黑" pitchFamily="34" charset="0"/>
                <a:ea typeface="微软雅黑" pitchFamily="34" charset="-122"/>
                <a:cs typeface="微软雅黑" pitchFamily="34" charset="-120"/>
              </a:rPr>
              <a:t>无花果干、</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杏干</a:t>
            </a:r>
            <a:r>
              <a:rPr lang="en-US" altLang="zh-CN" sz="1800" b="0" i="0" dirty="0">
                <a:solidFill>
                  <a:srgbClr val="000000"/>
                </a:solidFill>
                <a:latin typeface="微软雅黑" pitchFamily="34" charset="0"/>
                <a:ea typeface="微软雅黑" pitchFamily="34" charset="-122"/>
                <a:cs typeface="微软雅黑" pitchFamily="34" charset="-120"/>
              </a:rPr>
              <a:t>、乌梅干、巴旦木、开心果、葡萄干共6种干果，葡萄、哈密瓜、香梨、苹果、西瓜、沙棘</a:t>
            </a:r>
            <a:r>
              <a:rPr lang="en-US" altLang="zh-CN" sz="1800" b="0" i="0">
                <a:solidFill>
                  <a:srgbClr val="000000"/>
                </a:solidFill>
                <a:latin typeface="微软雅黑" pitchFamily="34" charset="0"/>
                <a:ea typeface="微软雅黑" pitchFamily="34" charset="-122"/>
                <a:cs typeface="微软雅黑" pitchFamily="34" charset="-120"/>
              </a:rPr>
              <a:t>、白杏共</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微软雅黑" pitchFamily="34" charset="0"/>
                <a:ea typeface="微软雅黑" pitchFamily="34" charset="-122"/>
                <a:cs typeface="微软雅黑" pitchFamily="34" charset="-120"/>
              </a:rPr>
              <a:t>种新鲜水果，张先生参加活动后决定至少选购一种商品，而每一大类中最多选购一种</a:t>
            </a:r>
            <a:r>
              <a:rPr lang="en-US" altLang="zh-CN" sz="1800" b="0" i="0">
                <a:solidFill>
                  <a:srgbClr val="000000"/>
                </a:solidFill>
                <a:latin typeface="微软雅黑" pitchFamily="34" charset="0"/>
                <a:ea typeface="微软雅黑" pitchFamily="34" charset="-122"/>
                <a:cs typeface="微软雅黑" pitchFamily="34" charset="-120"/>
              </a:rPr>
              <a:t>，则张先生不同的</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选购方法种数为(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4_AN.48_1#b5e8274f4.bracket?vop=1&amp;pid=08a81a453&amp;color=0,0,0&amp;vpa=15&amp;vtp=1"/>
          <p:cNvSpPr/>
          <p:nvPr/>
        </p:nvSpPr>
        <p:spPr>
          <a:xfrm>
            <a:off x="2615660" y="232396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D</a:t>
            </a:r>
            <a:endParaRPr lang="en-US" altLang="zh-CN" dirty="0"/>
          </a:p>
        </p:txBody>
      </p:sp>
      <p:sp>
        <p:nvSpPr>
          <p:cNvPr id="4" name="QC_4_BD.47_2#b5e8274f4.choices?vop=1&amp;pid=08a81a453&amp;color=0,0,0&amp;vtp=1&amp;bbb=1"/>
          <p:cNvSpPr/>
          <p:nvPr/>
        </p:nvSpPr>
        <p:spPr>
          <a:xfrm>
            <a:off x="832104" y="2724205"/>
            <a:ext cx="10533888" cy="360680"/>
          </a:xfrm>
          <a:prstGeom prst="rect">
            <a:avLst/>
          </a:prstGeom>
          <a:noFill/>
          <a:ln/>
        </p:spPr>
        <p:txBody>
          <a:bodyPr wrap="none" lIns="0" tIns="0" rIns="0" bIns="0" rtlCol="0" anchor="t"/>
          <a:lstStyle/>
          <a:p>
            <a:pPr latinLnBrk="1">
              <a:lnSpc>
                <a:spcPts val="3200"/>
              </a:lnSpc>
              <a:tabLst>
                <a:tab pos="2604897" algn="l"/>
                <a:tab pos="5311394" algn="l"/>
                <a:tab pos="80178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94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168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276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279</a:t>
            </a:r>
            <a:endParaRPr lang="en-US" altLang="zh-CN" sz="1800" dirty="0"/>
          </a:p>
        </p:txBody>
      </p:sp>
      <mc:AlternateContent xmlns:mc="http://schemas.openxmlformats.org/markup-compatibility/2006">
        <mc:Choice xmlns:a14="http://schemas.microsoft.com/office/drawing/2010/main" Requires="a14">
          <p:sp>
            <p:nvSpPr>
              <p:cNvPr id="5" name="QC_4_AS.49_1#b5e8274f4?vop=1&amp;pid=08a81a453&amp;color=0,0,0&amp;vtp=1&amp;bbb=1"/>
              <p:cNvSpPr/>
              <p:nvPr/>
            </p:nvSpPr>
            <p:spPr>
              <a:xfrm>
                <a:off x="832104" y="3144512"/>
                <a:ext cx="10533888" cy="20307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【解析】张先生不同的选购方法分为三类：选购一种，选购两种，选购三种.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购一种商品的方法有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4+6+7=17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购两种商品的方法有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4×6+4×7+6×7=94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选</a:t>
                </a:r>
                <a:r>
                  <a:rPr lang="en-US" altLang="zh-CN" sz="1800" b="0" i="0">
                    <a:solidFill>
                      <a:srgbClr val="000000"/>
                    </a:solidFill>
                    <a:latin typeface="微软雅黑" pitchFamily="34" charset="0"/>
                    <a:ea typeface="微软雅黑" pitchFamily="34" charset="-122"/>
                    <a:cs typeface="微软雅黑" pitchFamily="34" charset="-120"/>
                  </a:rPr>
                  <a:t>购三种商品的方法有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4×6×7=168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由</a:t>
                </a:r>
                <a:r>
                  <a:rPr lang="en-US" altLang="zh-CN" sz="1800" b="0" i="0">
                    <a:solidFill>
                      <a:srgbClr val="000000"/>
                    </a:solidFill>
                    <a:latin typeface="微软雅黑" pitchFamily="34" charset="0"/>
                    <a:ea typeface="微软雅黑" pitchFamily="34" charset="-122"/>
                    <a:cs typeface="微软雅黑" pitchFamily="34" charset="-120"/>
                  </a:rPr>
                  <a:t>分类加法计数原理可得张先生不同的选购方法种数为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17+94+168=279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，故选D.</a:t>
                </a:r>
                <a:endParaRPr lang="en-US" altLang="zh-CN" sz="1800" dirty="0"/>
              </a:p>
            </p:txBody>
          </p:sp>
        </mc:Choice>
        <mc:Fallback>
          <p:sp>
            <p:nvSpPr>
              <p:cNvPr id="5" name="QC_4_AS.49_1#b5e8274f4?vop=1&amp;pid=08a81a453&amp;color=0,0,0&amp;vtp=1&amp;bbb=1"/>
              <p:cNvSpPr>
                <a:spLocks noRot="1" noChangeAspect="1" noMove="1" noResize="1" noEditPoints="1" noAdjustHandles="1" noChangeArrowheads="1" noChangeShapeType="1" noTextEdit="1"/>
              </p:cNvSpPr>
              <p:nvPr/>
            </p:nvSpPr>
            <p:spPr>
              <a:xfrm>
                <a:off x="832104" y="3144512"/>
                <a:ext cx="10533888" cy="2030730"/>
              </a:xfrm>
              <a:prstGeom prst="rect">
                <a:avLst/>
              </a:prstGeom>
              <a:blipFill>
                <a:blip r:embed="rId3"/>
                <a:stretch>
                  <a:fillRect l="-1389" b="-660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2" end="2"/>
                                            </p:txEl>
                                          </p:spTgt>
                                        </p:tgtEl>
                                        <p:attrNameLst>
                                          <p:attrName>style.visibility</p:attrName>
                                        </p:attrNameLst>
                                      </p:cBhvr>
                                      <p:to>
                                        <p:strVal val="visible"/>
                                      </p:to>
                                    </p:set>
                                    <p:anim calcmode="lin" valueType="num">
                                      <p:cBhvr additive="base">
                                        <p:cTn id="2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3" end="3"/>
                                            </p:txEl>
                                          </p:spTgt>
                                        </p:tgtEl>
                                        <p:attrNameLst>
                                          <p:attrName>style.visibility</p:attrName>
                                        </p:attrNameLst>
                                      </p:cBhvr>
                                      <p:to>
                                        <p:strVal val="visible"/>
                                      </p:to>
                                    </p:set>
                                    <p:anim calcmode="lin" valueType="num">
                                      <p:cBhvr additive="base">
                                        <p:cTn id="3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5">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 calcmode="lin" valueType="num">
                                      <p:cBhvr additive="base">
                                        <p:cTn id="37"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B_4_BD.50_1#f9a9ecb43?vop=1&amp;pid=08a81a453&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小南将一枚骰子连续抛掷</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次，每一次骰子都会等可能地出现1，2，3，4，5，6点，则</a:t>
            </a:r>
            <a:r>
              <a:rPr lang="en-US" altLang="zh-CN" sz="1800" b="0" i="0">
                <a:solidFill>
                  <a:srgbClr val="000000"/>
                </a:solidFill>
                <a:latin typeface="微软雅黑" pitchFamily="34" charset="0"/>
                <a:ea typeface="微软雅黑" pitchFamily="34" charset="-122"/>
                <a:cs typeface="微软雅黑" pitchFamily="34" charset="-120"/>
              </a:rPr>
              <a:t>3次骰子点数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按抛掷顺序构成等差数列的情况有</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种</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B_4_AN.51_1#f9a9ecb43.blank?vop=1&amp;pid=08a81a453&amp;color=0,0,0&amp;vpa=16&amp;vtp=1&amp;bbb=1"/>
          <p:cNvSpPr/>
          <p:nvPr/>
        </p:nvSpPr>
        <p:spPr>
          <a:xfrm>
            <a:off x="4253960" y="1447665"/>
            <a:ext cx="4333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18</a:t>
            </a:r>
            <a:endParaRPr lang="en-US" altLang="zh-CN" dirty="0"/>
          </a:p>
        </p:txBody>
      </p:sp>
      <mc:AlternateContent xmlns:mc="http://schemas.openxmlformats.org/markup-compatibility/2006">
        <mc:Choice xmlns:a14="http://schemas.microsoft.com/office/drawing/2010/main" Requires="a14">
          <p:sp>
            <p:nvSpPr>
              <p:cNvPr id="4" name="QB_4_AS.52_1#f9a9ecb43?vop=1&amp;pid=08a81a453&amp;color=0,0,0&amp;vtp=1&amp;bbb=1"/>
              <p:cNvSpPr/>
              <p:nvPr/>
            </p:nvSpPr>
            <p:spPr>
              <a:xfrm>
                <a:off x="832104" y="1898007"/>
                <a:ext cx="10533888" cy="16116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【解析】公差为0的情况有6种：111，222，333，444，555，666；</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公</a:t>
                </a:r>
                <a:r>
                  <a:rPr lang="en-US" altLang="zh-CN" sz="1800" b="0" i="0">
                    <a:solidFill>
                      <a:srgbClr val="000000"/>
                    </a:solidFill>
                    <a:latin typeface="微软雅黑" pitchFamily="34" charset="0"/>
                    <a:ea typeface="微软雅黑" pitchFamily="34" charset="-122"/>
                    <a:cs typeface="微软雅黑" pitchFamily="34" charset="-120"/>
                  </a:rPr>
                  <a:t>差为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的情况有8种：123，234，345，456，321，432，543，654；</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公</a:t>
                </a:r>
                <a:r>
                  <a:rPr lang="en-US" altLang="zh-CN" sz="1800" b="0" i="0">
                    <a:solidFill>
                      <a:srgbClr val="000000"/>
                    </a:solidFill>
                    <a:latin typeface="微软雅黑" pitchFamily="34" charset="0"/>
                    <a:ea typeface="微软雅黑" pitchFamily="34" charset="-122"/>
                    <a:cs typeface="微软雅黑" pitchFamily="34" charset="-120"/>
                  </a:rPr>
                  <a:t>差为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的情况有4种：135，246，531，642，</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a:t>
                </a:r>
                <a:r>
                  <a:rPr lang="en-US" altLang="zh-CN" sz="1800" b="0" i="0" dirty="0">
                    <a:solidFill>
                      <a:srgbClr val="000000"/>
                    </a:solidFill>
                    <a:latin typeface="微软雅黑" pitchFamily="34" charset="0"/>
                    <a:ea typeface="微软雅黑" pitchFamily="34" charset="-122"/>
                    <a:cs typeface="微软雅黑" pitchFamily="34" charset="-120"/>
                  </a:rPr>
                  <a:t>3次骰子点数按抛掷顺序构成等差数列的情况有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6+8+4=18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a:t>
                </a:r>
                <a:endParaRPr lang="en-US" altLang="zh-CN" sz="1800" dirty="0"/>
              </a:p>
            </p:txBody>
          </p:sp>
        </mc:Choice>
        <mc:Fallback>
          <p:sp>
            <p:nvSpPr>
              <p:cNvPr id="4" name="QB_4_AS.52_1#f9a9ecb43?vop=1&amp;pid=08a81a453&amp;color=0,0,0&amp;vtp=1&amp;bbb=1"/>
              <p:cNvSpPr>
                <a:spLocks noRot="1" noChangeAspect="1" noMove="1" noResize="1" noEditPoints="1" noAdjustHandles="1" noChangeArrowheads="1" noChangeShapeType="1" noTextEdit="1"/>
              </p:cNvSpPr>
              <p:nvPr/>
            </p:nvSpPr>
            <p:spPr>
              <a:xfrm>
                <a:off x="832104" y="1898007"/>
                <a:ext cx="10533888" cy="1611630"/>
              </a:xfrm>
              <a:prstGeom prst="rect">
                <a:avLst/>
              </a:prstGeom>
              <a:blipFill>
                <a:blip r:embed="rId3"/>
                <a:stretch>
                  <a:fillRect l="-1389" b="-867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B_4_BD.53_1#21aeb3d90?vop=1&amp;pid=08a81a453&amp;color=0,0,0&amp;vtp=1&amp;bt=1&amp;bbb=1&amp;hb=1"/>
          <p:cNvSpPr/>
          <p:nvPr/>
        </p:nvSpPr>
        <p:spPr>
          <a:xfrm>
            <a:off x="832104" y="108000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7.</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已知有4名工人分别在4个不同的岗位，现根据需要进行轮岗调整，则至少有</a:t>
            </a:r>
            <a:r>
              <a:rPr lang="en-US" altLang="zh-CN" sz="1800" b="0" i="0">
                <a:solidFill>
                  <a:srgbClr val="000000"/>
                </a:solidFill>
                <a:latin typeface="微软雅黑" pitchFamily="34" charset="0"/>
                <a:ea typeface="微软雅黑" pitchFamily="34" charset="-122"/>
                <a:cs typeface="微软雅黑" pitchFamily="34" charset="-120"/>
              </a:rPr>
              <a:t>3名工人岗位变动的轮岗方</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式种数为</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B_4_AN.54_1#21aeb3d90.blank?vop=1&amp;pid=08a81a453&amp;color=0,0,0&amp;vpa=17&amp;vtp=1&amp;bbb=1"/>
          <p:cNvSpPr/>
          <p:nvPr/>
        </p:nvSpPr>
        <p:spPr>
          <a:xfrm>
            <a:off x="1739360" y="1447665"/>
            <a:ext cx="433388" cy="354330"/>
          </a:xfrm>
          <a:prstGeom prst="rect">
            <a:avLst/>
          </a:prstGeom>
          <a:noFill/>
          <a:ln/>
        </p:spPr>
        <p:txBody>
          <a:bodyPr wrap="none" lIns="0" tIns="0" rIns="0" bIns="0" rtlCol="0" anchor="t"/>
          <a:lstStyle/>
          <a:p>
            <a:pPr algn="ctr" latinLnBrk="1">
              <a:lnSpc>
                <a:spcPts val="3100"/>
              </a:lnSpc>
            </a:pPr>
            <a:r>
              <a:rPr lang="en-US" altLang="zh-CN" b="0" i="0" dirty="0">
                <a:solidFill>
                  <a:srgbClr val="FF0000"/>
                </a:solidFill>
                <a:latin typeface="微软雅黑" pitchFamily="34" charset="0"/>
                <a:ea typeface="微软雅黑" pitchFamily="34" charset="-122"/>
                <a:cs typeface="微软雅黑" pitchFamily="34" charset="-120"/>
              </a:rPr>
              <a:t>17</a:t>
            </a:r>
            <a:endParaRPr lang="en-US" altLang="zh-CN" dirty="0"/>
          </a:p>
        </p:txBody>
      </p:sp>
      <mc:AlternateContent xmlns:mc="http://schemas.openxmlformats.org/markup-compatibility/2006">
        <mc:Choice xmlns:a14="http://schemas.microsoft.com/office/drawing/2010/main" Requires="a14">
          <p:sp>
            <p:nvSpPr>
              <p:cNvPr id="4" name="QB_4_AS.55_1#21aeb3d90?vop=1&amp;pid=08a81a453&amp;color=0,0,0&amp;vtp=1&amp;bbb=1&amp;hb=1"/>
              <p:cNvSpPr/>
              <p:nvPr/>
            </p:nvSpPr>
            <p:spPr>
              <a:xfrm>
                <a:off x="832104" y="1898007"/>
                <a:ext cx="10533888" cy="32880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【解析】至少有3名工人岗位变动可以分为两类：</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一类</a:t>
                </a:r>
                <a:r>
                  <a:rPr lang="en-US" altLang="zh-CN" sz="1800" b="0" i="0" dirty="0">
                    <a:solidFill>
                      <a:srgbClr val="000000"/>
                    </a:solidFill>
                    <a:latin typeface="微软雅黑" pitchFamily="34" charset="0"/>
                    <a:ea typeface="微软雅黑" pitchFamily="34" charset="-122"/>
                    <a:cs typeface="微软雅黑" pitchFamily="34" charset="-120"/>
                  </a:rPr>
                  <a:t>，恰有3名工人岗位变动，先从4名工人中选出1名保持岗位不变，剩余3</a:t>
                </a:r>
                <a:r>
                  <a:rPr lang="en-US" altLang="zh-CN" sz="1800" b="0" i="0">
                    <a:solidFill>
                      <a:srgbClr val="000000"/>
                    </a:solidFill>
                    <a:latin typeface="微软雅黑" pitchFamily="34" charset="0"/>
                    <a:ea typeface="微软雅黑" pitchFamily="34" charset="-122"/>
                    <a:cs typeface="微软雅黑" pitchFamily="34" charset="-120"/>
                  </a:rPr>
                  <a:t>名工人安排到不同的岗位，</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（种）方式；</a:t>
                </a:r>
                <a:r>
                  <a:rPr lang="en-US" altLang="zh-CN" sz="1800" b="0" i="0" dirty="0">
                    <a:solidFill>
                      <a:srgbClr val="00A0AF"/>
                    </a:solidFill>
                    <a:latin typeface="微软雅黑" pitchFamily="34" charset="0"/>
                    <a:ea typeface="楷体" pitchFamily="34" charset="-122"/>
                    <a:cs typeface="微软雅黑" pitchFamily="34" charset="-120"/>
                  </a:rPr>
                  <a:t>（提示：只有2种方式）</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第</a:t>
                </a:r>
                <a:r>
                  <a:rPr lang="en-US" altLang="zh-CN" sz="1800" b="0" i="0">
                    <a:solidFill>
                      <a:srgbClr val="000000"/>
                    </a:solidFill>
                    <a:latin typeface="微软雅黑" pitchFamily="34" charset="0"/>
                    <a:ea typeface="微软雅黑" pitchFamily="34" charset="-122"/>
                    <a:cs typeface="微软雅黑" pitchFamily="34" charset="-120"/>
                  </a:rPr>
                  <a:t>二类</a:t>
                </a:r>
                <a:r>
                  <a:rPr lang="en-US" altLang="zh-CN" sz="1800" b="0" i="0" dirty="0">
                    <a:solidFill>
                      <a:srgbClr val="000000"/>
                    </a:solidFill>
                    <a:latin typeface="微软雅黑" pitchFamily="34" charset="0"/>
                    <a:ea typeface="微软雅黑" pitchFamily="34" charset="-122"/>
                    <a:cs typeface="微软雅黑" pitchFamily="34" charset="-120"/>
                  </a:rPr>
                  <a:t>，4名工人岗位全部变动，则不妨记4名工人分别为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，对应的岗位分别为1,2,3,4，</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工</a:t>
                </a:r>
                <a:r>
                  <a:rPr lang="en-US" altLang="zh-CN" sz="1800" b="0" i="0">
                    <a:solidFill>
                      <a:srgbClr val="000000"/>
                    </a:solidFill>
                    <a:latin typeface="微软雅黑" pitchFamily="34" charset="0"/>
                    <a:ea typeface="微软雅黑" pitchFamily="34" charset="-122"/>
                    <a:cs typeface="微软雅黑" pitchFamily="34" charset="-120"/>
                  </a:rPr>
                  <a:t>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有3种岗位可以选择，若工人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选择岗位2，则工人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选择对应的岗位为1,4,3或3,4,1或4,1,3，</a:t>
                </a:r>
                <a:r>
                  <a:rPr lang="en-US" altLang="zh-CN" sz="1800" b="0" i="0">
                    <a:solidFill>
                      <a:srgbClr val="000000"/>
                    </a:solidFill>
                    <a:latin typeface="微软雅黑" pitchFamily="34" charset="0"/>
                    <a:ea typeface="微软雅黑" pitchFamily="34" charset="-122"/>
                    <a:cs typeface="微软雅黑" pitchFamily="34" charset="-120"/>
                  </a:rPr>
                  <a:t>共3</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种轮岗方式</a:t>
                </a:r>
                <a:r>
                  <a:rPr lang="en-US" altLang="zh-CN" sz="1800" b="0" i="0" dirty="0">
                    <a:solidFill>
                      <a:srgbClr val="000000"/>
                    </a:solidFill>
                    <a:latin typeface="微软雅黑" pitchFamily="34" charset="0"/>
                    <a:ea typeface="微软雅黑" pitchFamily="34" charset="-122"/>
                    <a:cs typeface="微软雅黑" pitchFamily="34" charset="-120"/>
                  </a:rPr>
                  <a:t>，同理，工人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选择岗位3或4时，也分别有3种轮岗方式，所以4名工人进行轮岗有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3×3=9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种）方式.</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综上</a:t>
                </a:r>
                <a:r>
                  <a:rPr lang="en-US" altLang="zh-CN" b="0" i="0" dirty="0">
                    <a:solidFill>
                      <a:srgbClr val="000000"/>
                    </a:solidFill>
                    <a:latin typeface="微软雅黑" pitchFamily="34" charset="0"/>
                    <a:ea typeface="微软雅黑" pitchFamily="34" charset="-122"/>
                    <a:cs typeface="微软雅黑" pitchFamily="34" charset="-120"/>
                  </a:rPr>
                  <a:t>，共有</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8+9=17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（种）轮岗方式.</a:t>
                </a:r>
                <a:endParaRPr lang="en-US" altLang="zh-CN" dirty="0"/>
              </a:p>
            </p:txBody>
          </p:sp>
        </mc:Choice>
        <mc:Fallback>
          <p:sp>
            <p:nvSpPr>
              <p:cNvPr id="4" name="QB_4_AS.55_1#21aeb3d90?vop=1&amp;pid=08a81a453&amp;color=0,0,0&amp;vtp=1&amp;bbb=1&amp;hb=1"/>
              <p:cNvSpPr>
                <a:spLocks noRot="1" noChangeAspect="1" noMove="1" noResize="1" noEditPoints="1" noAdjustHandles="1" noChangeArrowheads="1" noChangeShapeType="1" noTextEdit="1"/>
              </p:cNvSpPr>
              <p:nvPr/>
            </p:nvSpPr>
            <p:spPr>
              <a:xfrm>
                <a:off x="832104" y="1898007"/>
                <a:ext cx="10533888" cy="3288030"/>
              </a:xfrm>
              <a:prstGeom prst="rect">
                <a:avLst/>
              </a:prstGeom>
              <a:blipFill>
                <a:blip r:embed="rId3"/>
                <a:stretch>
                  <a:fillRect l="-1389" r="-2083" b="-4259"/>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4_BD.56_1#9d6df019b?vop=1&amp;pid=08a81a453&amp;color=0,0,0&amp;vtp=1&amp;bt=1&amp;bbb=1&amp;hb=1"/>
          <p:cNvSpPr/>
          <p:nvPr/>
        </p:nvSpPr>
        <p:spPr>
          <a:xfrm>
            <a:off x="832104" y="1080000"/>
            <a:ext cx="10531904" cy="10845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8.</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a:solidFill>
                  <a:srgbClr val="000000"/>
                </a:solidFill>
                <a:latin typeface="微软雅黑" pitchFamily="34" charset="0"/>
                <a:ea typeface="微软雅黑" pitchFamily="34" charset="-122"/>
                <a:cs typeface="微软雅黑" pitchFamily="34" charset="-120"/>
              </a:rPr>
              <a:t>新定义</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若一个三位数中十位上的数字比百位上的数字和个位上的数字都小</a:t>
            </a:r>
            <a:r>
              <a:rPr lang="en-US" altLang="zh-CN" sz="1800" b="0" i="0" dirty="0">
                <a:solidFill>
                  <a:srgbClr val="000000"/>
                </a:solidFill>
                <a:latin typeface="微软雅黑" pitchFamily="34" charset="0"/>
                <a:ea typeface="微软雅黑" pitchFamily="34" charset="-122"/>
                <a:cs typeface="微软雅黑" pitchFamily="34" charset="-120"/>
              </a:rPr>
              <a:t>，则称这个数为</a:t>
            </a:r>
            <a:r>
              <a:rPr lang="en-US" altLang="zh-CN" sz="1800" b="0" i="0">
                <a:solidFill>
                  <a:srgbClr val="000000"/>
                </a:solidFill>
                <a:latin typeface="微软雅黑" pitchFamily="34" charset="0"/>
                <a:ea typeface="微软雅黑" pitchFamily="34" charset="-122"/>
                <a:cs typeface="微软雅黑" pitchFamily="34" charset="-120"/>
              </a:rPr>
              <a:t>“凹</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数</a:t>
            </a:r>
            <a:r>
              <a:rPr lang="en-US" altLang="zh-CN" sz="1800" b="0" i="0" dirty="0">
                <a:solidFill>
                  <a:srgbClr val="000000"/>
                </a:solidFill>
                <a:latin typeface="微软雅黑" pitchFamily="34" charset="0"/>
                <a:ea typeface="微软雅黑" pitchFamily="34" charset="-122"/>
                <a:cs typeface="微软雅黑" pitchFamily="34" charset="-120"/>
              </a:rPr>
              <a:t>”，如212，324等都是“凹数”.用1，2，3，4，5这5个数字组成三位数，则组成的三位数中</a:t>
            </a:r>
            <a:r>
              <a:rPr lang="en-US" altLang="zh-CN" sz="1800" b="0" i="0">
                <a:solidFill>
                  <a:srgbClr val="000000"/>
                </a:solidFill>
                <a:latin typeface="微软雅黑" pitchFamily="34" charset="0"/>
                <a:ea typeface="微软雅黑" pitchFamily="34" charset="-122"/>
                <a:cs typeface="微软雅黑" pitchFamily="34" charset="-120"/>
              </a:rPr>
              <a:t>，“凹</a:t>
            </a:r>
          </a:p>
          <a:p>
            <a:pPr latinLnBrk="1">
              <a:lnSpc>
                <a:spcPts val="2800"/>
              </a:lnSpc>
            </a:pPr>
            <a:r>
              <a:rPr lang="en-US" altLang="zh-CN" b="0" i="0">
                <a:solidFill>
                  <a:srgbClr val="000000"/>
                </a:solidFill>
                <a:latin typeface="微软雅黑" pitchFamily="34" charset="0"/>
                <a:ea typeface="微软雅黑" pitchFamily="34" charset="-122"/>
                <a:cs typeface="微软雅黑" pitchFamily="34" charset="-120"/>
              </a:rPr>
              <a:t>数”的个数是</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微软雅黑" pitchFamily="34" charset="-122"/>
                <a:cs typeface="微软雅黑" pitchFamily="34" charset="-120"/>
              </a:rPr>
              <a:t>其中能被3整除的“凹数</a:t>
            </a:r>
            <a:r>
              <a:rPr lang="en-US" altLang="zh-CN" b="0" i="0">
                <a:solidFill>
                  <a:srgbClr val="000000"/>
                </a:solidFill>
                <a:latin typeface="微软雅黑" pitchFamily="34" charset="0"/>
                <a:ea typeface="微软雅黑" pitchFamily="34" charset="-122"/>
                <a:cs typeface="微软雅黑" pitchFamily="34" charset="-120"/>
              </a:rPr>
              <a:t>”的个数是</a:t>
            </a:r>
            <a:r>
              <a:rPr lang="en-US" altLang="zh-CN" i="0">
                <a:solidFill>
                  <a:srgbClr val="000000"/>
                </a:solidFill>
                <a:latin typeface="SimSun" pitchFamily="34" charset="0"/>
                <a:ea typeface="SimSun" pitchFamily="34" charset="-122"/>
                <a:cs typeface="SimSun" pitchFamily="34" charset="-120"/>
              </a:rPr>
              <a:t>____</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B_4_BD.56_1#9d6df019b?vop=1&amp;pid=08a81a453&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938877" y="1186997"/>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B_4_AN.57_1#9d6df019b.blank?vop=1&amp;pid=08a81a453&amp;color=0,0,0&amp;vpa=18&amp;vtp=1&amp;bbb=1"/>
          <p:cNvSpPr/>
          <p:nvPr/>
        </p:nvSpPr>
        <p:spPr>
          <a:xfrm>
            <a:off x="2196560" y="1786628"/>
            <a:ext cx="433388" cy="325755"/>
          </a:xfrm>
          <a:prstGeom prst="rect">
            <a:avLst/>
          </a:prstGeom>
          <a:noFill/>
          <a:ln/>
        </p:spPr>
        <p:txBody>
          <a:bodyPr wrap="none" lIns="0" tIns="0" rIns="0" bIns="0" rtlCol="0" anchor="t"/>
          <a:lstStyle/>
          <a:p>
            <a:pPr algn="ctr" latinLnBrk="1">
              <a:lnSpc>
                <a:spcPts val="2800"/>
              </a:lnSpc>
            </a:pPr>
            <a:r>
              <a:rPr lang="en-US" altLang="zh-CN" b="0" i="0" dirty="0">
                <a:solidFill>
                  <a:srgbClr val="FF0000"/>
                </a:solidFill>
                <a:latin typeface="微软雅黑" pitchFamily="34" charset="0"/>
                <a:ea typeface="微软雅黑" pitchFamily="34" charset="-122"/>
                <a:cs typeface="微软雅黑" pitchFamily="34" charset="-120"/>
              </a:rPr>
              <a:t>30</a:t>
            </a:r>
            <a:endParaRPr lang="en-US" altLang="zh-CN" dirty="0"/>
          </a:p>
        </p:txBody>
      </p:sp>
      <p:sp>
        <p:nvSpPr>
          <p:cNvPr id="5" name="QB_4_AN.58_1#9d6df019b.blank?vop=1&amp;pid=08a81a453&amp;color=0,0,0&amp;vpa=19&amp;vtp=1&amp;bbb=1"/>
          <p:cNvSpPr/>
          <p:nvPr/>
        </p:nvSpPr>
        <p:spPr>
          <a:xfrm>
            <a:off x="6444710" y="1786628"/>
            <a:ext cx="433388" cy="325755"/>
          </a:xfrm>
          <a:prstGeom prst="rect">
            <a:avLst/>
          </a:prstGeom>
          <a:noFill/>
          <a:ln/>
        </p:spPr>
        <p:txBody>
          <a:bodyPr wrap="none" lIns="0" tIns="0" rIns="0" bIns="0" rtlCol="0" anchor="t"/>
          <a:lstStyle/>
          <a:p>
            <a:pPr algn="ctr" latinLnBrk="1">
              <a:lnSpc>
                <a:spcPts val="2800"/>
              </a:lnSpc>
            </a:pPr>
            <a:r>
              <a:rPr lang="en-US" altLang="zh-CN" b="0" i="0" dirty="0">
                <a:solidFill>
                  <a:srgbClr val="FF0000"/>
                </a:solidFill>
                <a:latin typeface="微软雅黑" pitchFamily="34" charset="0"/>
                <a:ea typeface="微软雅黑" pitchFamily="34" charset="-122"/>
                <a:cs typeface="微软雅黑" pitchFamily="34" charset="-120"/>
              </a:rPr>
              <a:t>10</a:t>
            </a:r>
            <a:endParaRPr lang="en-US" altLang="zh-CN" dirty="0"/>
          </a:p>
        </p:txBody>
      </p:sp>
      <mc:AlternateContent xmlns:mc="http://schemas.openxmlformats.org/markup-compatibility/2006">
        <mc:Choice xmlns:a14="http://schemas.microsoft.com/office/drawing/2010/main" Requires="a14">
          <p:sp>
            <p:nvSpPr>
              <p:cNvPr id="6" name="QB_4_AS.59_1#9d6df019b?vop=1&amp;pid=08a81a453&amp;color=0,0,0&amp;vtp=1&amp;bbb=1&amp;hb=1"/>
              <p:cNvSpPr/>
              <p:nvPr/>
            </p:nvSpPr>
            <p:spPr>
              <a:xfrm>
                <a:off x="832104" y="2174486"/>
                <a:ext cx="10533888" cy="3383280"/>
              </a:xfrm>
              <a:prstGeom prst="rect">
                <a:avLst/>
              </a:prstGeom>
              <a:noFill/>
              <a:ln/>
            </p:spPr>
            <p:txBody>
              <a:bodyPr wrap="none" lIns="0" tIns="0" rIns="0" bIns="0" rtlCol="0" anchor="t"/>
              <a:lstStyle/>
              <a:p>
                <a:pPr algn="l" latinLnBrk="1">
                  <a:lnSpc>
                    <a:spcPts val="3000"/>
                  </a:lnSpc>
                </a:pPr>
                <a:r>
                  <a:rPr lang="en-US" altLang="zh-CN" sz="1800" b="0" i="0" dirty="0">
                    <a:solidFill>
                      <a:srgbClr val="000000"/>
                    </a:solidFill>
                    <a:latin typeface="微软雅黑" pitchFamily="34" charset="0"/>
                    <a:ea typeface="微软雅黑" pitchFamily="34" charset="-122"/>
                    <a:cs typeface="微软雅黑" pitchFamily="34" charset="-120"/>
                  </a:rPr>
                  <a:t>【解析】依题意，十位数字是1的“凹数”个数为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；十位数字是2的“凹数”个数为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；十位数字是</a:t>
                </a:r>
                <a:r>
                  <a:rPr lang="en-US" altLang="zh-CN" sz="1800" b="0" i="0">
                    <a:solidFill>
                      <a:srgbClr val="000000"/>
                    </a:solidFill>
                    <a:latin typeface="微软雅黑" pitchFamily="34" charset="0"/>
                    <a:ea typeface="微软雅黑" pitchFamily="34" charset="-122"/>
                    <a:cs typeface="微软雅黑" pitchFamily="34" charset="-120"/>
                  </a:rPr>
                  <a:t>3的 </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凹数”个数为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；十位数字是4的“凹数”个数为1，所以所求“凹数”的个数是</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4</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+1=30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微软雅黑" pitchFamily="34" charset="0"/>
                    <a:ea typeface="微软雅黑" pitchFamily="34" charset="-122"/>
                    <a:cs typeface="微软雅黑" pitchFamily="34" charset="-120"/>
                  </a:rPr>
                  <a:t>，2，3，4，5</a:t>
                </a:r>
                <a:r>
                  <a:rPr lang="en-US" altLang="zh-CN" sz="1800" b="0" i="0" dirty="0">
                    <a:solidFill>
                      <a:srgbClr val="000000"/>
                    </a:solidFill>
                    <a:latin typeface="微软雅黑" pitchFamily="34" charset="0"/>
                    <a:ea typeface="微软雅黑" pitchFamily="34" charset="-122"/>
                    <a:cs typeface="微软雅黑" pitchFamily="34" charset="-120"/>
                  </a:rPr>
                  <a:t>除以3的余数依次为1，2，0，1，2，</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此能被</a:t>
                </a:r>
                <a:r>
                  <a:rPr lang="en-US" altLang="zh-CN" sz="1800" b="0" i="0" dirty="0">
                    <a:solidFill>
                      <a:srgbClr val="000000"/>
                    </a:solidFill>
                    <a:latin typeface="微软雅黑" pitchFamily="34" charset="0"/>
                    <a:ea typeface="微软雅黑" pitchFamily="34" charset="-122"/>
                    <a:cs typeface="微软雅黑" pitchFamily="34" charset="-120"/>
                  </a:rPr>
                  <a:t>3整除的“凹数”含有数字3时，另两个数字除以3的余数不同，</a:t>
                </a:r>
                <a:r>
                  <a:rPr lang="en-US" altLang="zh-CN" sz="1800" b="0" i="0" dirty="0">
                    <a:solidFill>
                      <a:srgbClr val="00A0AF"/>
                    </a:solidFill>
                    <a:latin typeface="微软雅黑" pitchFamily="34" charset="0"/>
                    <a:ea typeface="楷体" pitchFamily="34" charset="-122"/>
                    <a:cs typeface="微软雅黑" pitchFamily="34" charset="-120"/>
                  </a:rPr>
                  <a:t>（提示：余数相加是3的倍数）</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r>
                  <a:rPr lang="en-US" altLang="zh-CN" sz="1800" b="0" i="0">
                    <a:solidFill>
                      <a:srgbClr val="000000"/>
                    </a:solidFill>
                    <a:latin typeface="微软雅黑" pitchFamily="34" charset="0"/>
                    <a:ea typeface="微软雅黑" pitchFamily="34" charset="-122"/>
                    <a:cs typeface="微软雅黑" pitchFamily="34" charset="-120"/>
                  </a:rPr>
                  <a:t>含数字</a:t>
                </a:r>
                <a:r>
                  <a:rPr lang="en-US" altLang="zh-CN" sz="1800" b="0" i="0" dirty="0">
                    <a:solidFill>
                      <a:srgbClr val="000000"/>
                    </a:solidFill>
                    <a:latin typeface="微软雅黑" pitchFamily="34" charset="0"/>
                    <a:ea typeface="微软雅黑" pitchFamily="34" charset="-122"/>
                    <a:cs typeface="微软雅黑" pitchFamily="34" charset="-120"/>
                  </a:rPr>
                  <a:t>3，十位数字是1时，另两个数字为2，3或3，5；十位数字是2时，另两个数字为3，4</a:t>
                </a:r>
                <a:r>
                  <a:rPr lang="en-US" altLang="zh-CN" sz="1800" b="0" i="0">
                    <a:solidFill>
                      <a:srgbClr val="000000"/>
                    </a:solidFill>
                    <a:latin typeface="微软雅黑" pitchFamily="34" charset="0"/>
                    <a:ea typeface="微软雅黑" pitchFamily="34" charset="-122"/>
                    <a:cs typeface="微软雅黑" pitchFamily="34" charset="-120"/>
                  </a:rPr>
                  <a:t>；十位数</a:t>
                </a:r>
              </a:p>
              <a:p>
                <a:pPr latinLnBrk="1">
                  <a:lnSpc>
                    <a:spcPts val="3000"/>
                  </a:lnSpc>
                </a:pPr>
                <a:r>
                  <a:rPr lang="en-US" altLang="zh-CN" sz="1800" b="0" i="0">
                    <a:solidFill>
                      <a:srgbClr val="000000"/>
                    </a:solidFill>
                    <a:latin typeface="微软雅黑" pitchFamily="34" charset="0"/>
                    <a:ea typeface="微软雅黑" pitchFamily="34" charset="-122"/>
                    <a:cs typeface="微软雅黑" pitchFamily="34" charset="-120"/>
                  </a:rPr>
                  <a:t>字是</a:t>
                </a:r>
                <a:r>
                  <a:rPr lang="en-US" altLang="zh-CN" sz="1800" b="0" i="0" dirty="0">
                    <a:solidFill>
                      <a:srgbClr val="000000"/>
                    </a:solidFill>
                    <a:latin typeface="微软雅黑" pitchFamily="34" charset="0"/>
                    <a:ea typeface="微软雅黑" pitchFamily="34" charset="-122"/>
                    <a:cs typeface="微软雅黑" pitchFamily="34" charset="-120"/>
                  </a:rPr>
                  <a:t>3时，另两个数字为4，5，共有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当</a:t>
                </a:r>
                <a:r>
                  <a:rPr lang="en-US" altLang="zh-CN" sz="1800" b="0" i="0">
                    <a:solidFill>
                      <a:srgbClr val="000000"/>
                    </a:solidFill>
                    <a:latin typeface="微软雅黑" pitchFamily="34" charset="0"/>
                    <a:ea typeface="微软雅黑" pitchFamily="34" charset="-122"/>
                    <a:cs typeface="微软雅黑" pitchFamily="34" charset="-120"/>
                  </a:rPr>
                  <a:t>不含数字</a:t>
                </a:r>
                <a:r>
                  <a:rPr lang="en-US" altLang="zh-CN" sz="1800" b="0" i="0" dirty="0">
                    <a:solidFill>
                      <a:srgbClr val="000000"/>
                    </a:solidFill>
                    <a:latin typeface="微软雅黑" pitchFamily="34" charset="0"/>
                    <a:ea typeface="微软雅黑" pitchFamily="34" charset="-122"/>
                    <a:cs typeface="微软雅黑" pitchFamily="34" charset="-120"/>
                  </a:rPr>
                  <a:t>3，3个数字除以3的余数相同，十位数字是1时，另两个数字为4，4，</a:t>
                </a:r>
                <a:endParaRPr lang="en-US" altLang="zh-CN" sz="1800" dirty="0"/>
              </a:p>
              <a:p>
                <a:pPr latinLnBrk="1">
                  <a:lnSpc>
                    <a:spcPts val="3000"/>
                  </a:lnSpc>
                </a:pPr>
                <a:r>
                  <a:rPr lang="en-US" altLang="zh-CN" b="0" i="0">
                    <a:solidFill>
                      <a:srgbClr val="000000"/>
                    </a:solidFill>
                    <a:latin typeface="微软雅黑" pitchFamily="34" charset="0"/>
                    <a:ea typeface="微软雅黑" pitchFamily="34" charset="-122"/>
                    <a:cs typeface="微软雅黑" pitchFamily="34" charset="-120"/>
                  </a:rPr>
                  <a:t>十</a:t>
                </a:r>
                <a:r>
                  <a:rPr lang="en-US" altLang="zh-CN" sz="1800" b="0" i="0">
                    <a:solidFill>
                      <a:srgbClr val="000000"/>
                    </a:solidFill>
                    <a:latin typeface="微软雅黑" pitchFamily="34" charset="0"/>
                    <a:ea typeface="微软雅黑" pitchFamily="34" charset="-122"/>
                    <a:cs typeface="微软雅黑" pitchFamily="34" charset="-120"/>
                  </a:rPr>
                  <a:t>位数字是</a:t>
                </a:r>
                <a:r>
                  <a:rPr lang="en-US" altLang="zh-CN" sz="1800" b="0" i="0" dirty="0">
                    <a:solidFill>
                      <a:srgbClr val="000000"/>
                    </a:solidFill>
                    <a:latin typeface="微软雅黑" pitchFamily="34" charset="0"/>
                    <a:ea typeface="微软雅黑" pitchFamily="34" charset="-122"/>
                    <a:cs typeface="微软雅黑" pitchFamily="34" charset="-120"/>
                  </a:rPr>
                  <a:t>2时，另两个数字为5，5，共2个，</a:t>
                </a:r>
                <a:endParaRPr lang="en-US" altLang="zh-CN" sz="1800" dirty="0"/>
              </a:p>
              <a:p>
                <a:pPr latinLnBrk="1">
                  <a:lnSpc>
                    <a:spcPts val="2900"/>
                  </a:lnSpc>
                </a:pPr>
                <a:r>
                  <a:rPr lang="en-US" altLang="zh-CN" b="0" i="0">
                    <a:solidFill>
                      <a:srgbClr val="000000"/>
                    </a:solidFill>
                    <a:latin typeface="微软雅黑" pitchFamily="34" charset="0"/>
                    <a:ea typeface="微软雅黑" pitchFamily="34" charset="-122"/>
                    <a:cs typeface="微软雅黑" pitchFamily="34" charset="-120"/>
                  </a:rPr>
                  <a:t>所以能被</a:t>
                </a:r>
                <a:r>
                  <a:rPr lang="en-US" altLang="zh-CN" b="0" i="0" dirty="0">
                    <a:solidFill>
                      <a:srgbClr val="000000"/>
                    </a:solidFill>
                    <a:latin typeface="微软雅黑" pitchFamily="34" charset="0"/>
                    <a:ea typeface="微软雅黑" pitchFamily="34" charset="-122"/>
                    <a:cs typeface="微软雅黑" pitchFamily="34" charset="-120"/>
                  </a:rPr>
                  <a:t>3整除的“凹数”的个数为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8+2=10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6" name="QB_4_AS.59_1#9d6df019b?vop=1&amp;pid=08a81a453&amp;color=0,0,0&amp;vtp=1&amp;bbb=1&amp;hb=1"/>
              <p:cNvSpPr>
                <a:spLocks noRot="1" noChangeAspect="1" noMove="1" noResize="1" noEditPoints="1" noAdjustHandles="1" noChangeArrowheads="1" noChangeShapeType="1" noTextEdit="1"/>
              </p:cNvSpPr>
              <p:nvPr/>
            </p:nvSpPr>
            <p:spPr>
              <a:xfrm>
                <a:off x="832104" y="2174486"/>
                <a:ext cx="10533888" cy="3383280"/>
              </a:xfrm>
              <a:prstGeom prst="rect">
                <a:avLst/>
              </a:prstGeom>
              <a:blipFill>
                <a:blip r:embed="rId4"/>
                <a:stretch>
                  <a:fillRect l="-1389" t="-360" r="-1447" b="-396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bg/>
                                          </p:spTgt>
                                        </p:tgtEl>
                                        <p:attrNameLst>
                                          <p:attrName>style.visibility</p:attrName>
                                        </p:attrNameLst>
                                      </p:cBhvr>
                                      <p:to>
                                        <p:strVal val="visible"/>
                                      </p:to>
                                    </p:set>
                                    <p:anim calcmode="lin" valueType="num">
                                      <p:cBhvr additive="base">
                                        <p:cTn id="2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28" dur="500" fill="hold"/>
                                        <p:tgtEl>
                                          <p:spTgt spid="6">
                                            <p:bg/>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
                                            <p:txEl>
                                              <p:pRg st="0" end="0"/>
                                            </p:txEl>
                                          </p:spTgt>
                                        </p:tgtEl>
                                        <p:attrNameLst>
                                          <p:attrName>style.visibility</p:attrName>
                                        </p:attrNameLst>
                                      </p:cBhvr>
                                      <p:to>
                                        <p:strVal val="visible"/>
                                      </p:to>
                                    </p:set>
                                    <p:anim calcmode="lin" valueType="num">
                                      <p:cBhvr additive="base">
                                        <p:cTn id="3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2" end="2"/>
                                            </p:txEl>
                                          </p:spTgt>
                                        </p:tgtEl>
                                        <p:attrNameLst>
                                          <p:attrName>style.visibility</p:attrName>
                                        </p:attrNameLst>
                                      </p:cBhvr>
                                      <p:to>
                                        <p:strVal val="visible"/>
                                      </p:to>
                                    </p:set>
                                    <p:anim calcmode="lin" valueType="num">
                                      <p:cBhvr additive="base">
                                        <p:cTn id="3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3" end="3"/>
                                            </p:txEl>
                                          </p:spTgt>
                                        </p:tgtEl>
                                        <p:attrNameLst>
                                          <p:attrName>style.visibility</p:attrName>
                                        </p:attrNameLst>
                                      </p:cBhvr>
                                      <p:to>
                                        <p:strVal val="visible"/>
                                      </p:to>
                                    </p:set>
                                    <p:anim calcmode="lin" valueType="num">
                                      <p:cBhvr additive="base">
                                        <p:cTn id="4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4" end="4"/>
                                            </p:txEl>
                                          </p:spTgt>
                                        </p:tgtEl>
                                        <p:attrNameLst>
                                          <p:attrName>style.visibility</p:attrName>
                                        </p:attrNameLst>
                                      </p:cBhvr>
                                      <p:to>
                                        <p:strVal val="visible"/>
                                      </p:to>
                                    </p:set>
                                    <p:anim calcmode="lin" valueType="num">
                                      <p:cBhvr additive="base">
                                        <p:cTn id="4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5" end="5"/>
                                            </p:txEl>
                                          </p:spTgt>
                                        </p:tgtEl>
                                        <p:attrNameLst>
                                          <p:attrName>style.visibility</p:attrName>
                                        </p:attrNameLst>
                                      </p:cBhvr>
                                      <p:to>
                                        <p:strVal val="visible"/>
                                      </p:to>
                                    </p:set>
                                    <p:anim calcmode="lin" valueType="num">
                                      <p:cBhvr additive="base">
                                        <p:cTn id="5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5" end="5"/>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6" end="6"/>
                                            </p:txEl>
                                          </p:spTgt>
                                        </p:tgtEl>
                                        <p:attrNameLst>
                                          <p:attrName>style.visibility</p:attrName>
                                        </p:attrNameLst>
                                      </p:cBhvr>
                                      <p:to>
                                        <p:strVal val="visible"/>
                                      </p:to>
                                    </p:set>
                                    <p:anim calcmode="lin" valueType="num">
                                      <p:cBhvr additive="base">
                                        <p:cTn id="5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6" end="6"/>
                                            </p:txEl>
                                          </p:spTgt>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6">
                                            <p:txEl>
                                              <p:pRg st="7" end="7"/>
                                            </p:txEl>
                                          </p:spTgt>
                                        </p:tgtEl>
                                        <p:attrNameLst>
                                          <p:attrName>style.visibility</p:attrName>
                                        </p:attrNameLst>
                                      </p:cBhvr>
                                      <p:to>
                                        <p:strVal val="visible"/>
                                      </p:to>
                                    </p:set>
                                    <p:anim calcmode="lin" valueType="num">
                                      <p:cBhvr additive="base">
                                        <p:cTn id="59"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7" end="7"/>
                                            </p:txEl>
                                          </p:spTgt>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
                                            <p:txEl>
                                              <p:pRg st="8" end="8"/>
                                            </p:txEl>
                                          </p:spTgt>
                                        </p:tgtEl>
                                        <p:attrNameLst>
                                          <p:attrName>style.visibility</p:attrName>
                                        </p:attrNameLst>
                                      </p:cBhvr>
                                      <p:to>
                                        <p:strVal val="visible"/>
                                      </p:to>
                                    </p:set>
                                    <p:anim calcmode="lin" valueType="num">
                                      <p:cBhvr additive="base">
                                        <p:cTn id="63"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4_EX.60_1#9d6df019b?vop=1&amp;pid=08a81a453&amp;color=0,0,0&amp;vtp=1&amp;bt=1&amp;bbb=1&amp;hb=1"/>
              <p:cNvSpPr/>
              <p:nvPr/>
            </p:nvSpPr>
            <p:spPr>
              <a:xfrm>
                <a:off x="832104" y="1080000"/>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直接分步</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先确定百位上的数字</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再分析十位与个位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进而计算出正确答案</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微软雅黑" pitchFamily="34" charset="0"/>
                    <a:ea typeface="楷体" pitchFamily="34" charset="-122"/>
                    <a:cs typeface="微软雅黑" pitchFamily="34" charset="-120"/>
                  </a:rPr>
                  <a:t>根据分类加法计数原理</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分步乘法计数原理</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分别分析一位数</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两位数与三位数满足条件的个数从</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而计算出正确答案</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B_4_EX.60_1#9d6df019b?vop=1&amp;pid=08a81a453&amp;color=0,0,0&amp;vtp=1&amp;bt=1&amp;bbb=1&amp;hb=1"/>
              <p:cNvSpPr>
                <a:spLocks noRot="1" noChangeAspect="1" noMove="1" noResize="1" noEditPoints="1" noAdjustHandles="1" noChangeArrowheads="1" noChangeShapeType="1" noTextEdit="1"/>
              </p:cNvSpPr>
              <p:nvPr/>
            </p:nvSpPr>
            <p:spPr>
              <a:xfrm>
                <a:off x="832104" y="1080000"/>
                <a:ext cx="10533888" cy="1189355"/>
              </a:xfrm>
              <a:prstGeom prst="rect">
                <a:avLst/>
              </a:prstGeom>
              <a:blipFill>
                <a:blip r:embed="rId3"/>
                <a:stretch>
                  <a:fillRect l="-1389" r="-405" b="-12308"/>
                </a:stretch>
              </a:blipFill>
              <a:ln/>
            </p:spPr>
            <p:txBody>
              <a:bodyPr/>
              <a:lstStyle/>
              <a:p>
                <a:r>
                  <a:rPr lang="zh-CN" altLang="en-US">
                    <a:noFill/>
                  </a:rPr>
                  <a:t> </a:t>
                </a:r>
              </a:p>
            </p:txBody>
          </p:sp>
        </mc:Fallback>
      </mc:AlternateContent>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4_BD.61_1#31431801e?vop=1&amp;pid=08a81a453&amp;color=0,0,0&amp;vtp=1&amp;bt=1&amp;bbb=1"/>
              <p:cNvSpPr/>
              <p:nvPr/>
            </p:nvSpPr>
            <p:spPr>
              <a:xfrm>
                <a:off x="832104" y="1080000"/>
                <a:ext cx="10531904"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9</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用</a:t>
                </a:r>
                <a:r>
                  <a:rPr lang="en-US" altLang="zh-CN" sz="1800" b="0" i="0" dirty="0">
                    <a:solidFill>
                      <a:srgbClr val="000000"/>
                    </a:solidFill>
                    <a:latin typeface="微软雅黑" pitchFamily="34" charset="0"/>
                    <a:ea typeface="微软雅黑" pitchFamily="34" charset="-122"/>
                    <a:cs typeface="微软雅黑" pitchFamily="34" charset="-120"/>
                  </a:rPr>
                  <a:t>0，1，2，3，</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，9这十个数字.</a:t>
                </a:r>
                <a:endParaRPr lang="en-US" altLang="zh-CN" sz="1800" dirty="0"/>
              </a:p>
            </p:txBody>
          </p:sp>
        </mc:Choice>
        <mc:Fallback>
          <p:sp>
            <p:nvSpPr>
              <p:cNvPr id="2" name="QO_4_BD.61_1#31431801e?vop=1&amp;pid=08a81a453&amp;color=0,0,0&amp;vtp=1&amp;bt=1&amp;bbb=1"/>
              <p:cNvSpPr>
                <a:spLocks noRot="1" noChangeAspect="1" noMove="1" noResize="1" noEditPoints="1" noAdjustHandles="1" noChangeArrowheads="1" noChangeShapeType="1" noTextEdit="1"/>
              </p:cNvSpPr>
              <p:nvPr/>
            </p:nvSpPr>
            <p:spPr>
              <a:xfrm>
                <a:off x="832104" y="1080000"/>
                <a:ext cx="10531904" cy="360680"/>
              </a:xfrm>
              <a:prstGeom prst="rect">
                <a:avLst/>
              </a:prstGeom>
              <a:blipFill>
                <a:blip r:embed="rId3"/>
                <a:stretch>
                  <a:fillRect l="-1390" b="-40678"/>
                </a:stretch>
              </a:blipFill>
              <a:ln/>
            </p:spPr>
            <p:txBody>
              <a:bodyPr/>
              <a:lstStyle/>
              <a:p>
                <a:r>
                  <a:rPr lang="zh-CN" altLang="en-US">
                    <a:noFill/>
                  </a:rPr>
                  <a:t> </a:t>
                </a:r>
              </a:p>
            </p:txBody>
          </p:sp>
        </mc:Fallback>
      </mc:AlternateContent>
      <p:pic>
        <p:nvPicPr>
          <p:cNvPr id="3" name="QO_4_BD.61_1#31431801e?vop=1&amp;pid=08a81a453&amp;color=0,0,0&amp;tib=255,255,255&amp;iip=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1138778" y="1179949"/>
            <a:ext cx="393192" cy="1645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5_BD.62_1#944504eab?vop=1&amp;pid=31431801e&amp;color=0,0,0&amp;vtp=1&amp;bbb=1"/>
          <p:cNvSpPr/>
          <p:nvPr/>
        </p:nvSpPr>
        <p:spPr>
          <a:xfrm>
            <a:off x="832104" y="151002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（1）可组成多少个三位数？</a:t>
            </a:r>
            <a:endParaRPr lang="en-US" altLang="zh-CN" sz="1800" dirty="0"/>
          </a:p>
        </p:txBody>
      </p:sp>
      <mc:AlternateContent xmlns:mc="http://schemas.openxmlformats.org/markup-compatibility/2006">
        <mc:Choice xmlns:a14="http://schemas.microsoft.com/office/drawing/2010/main" Requires="a14">
          <p:sp>
            <p:nvSpPr>
              <p:cNvPr id="5" name="QO_5_AN.63_1#944504eab?vop=1&amp;pid=31431801e&amp;color=0,0,0&amp;vtp=1&amp;bbb=1&amp;hb=1"/>
              <p:cNvSpPr/>
              <p:nvPr/>
            </p:nvSpPr>
            <p:spPr>
              <a:xfrm>
                <a:off x="832104" y="1918327"/>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【解】要确定一个三位数，可分三步进行：第一步，确定百位，百位不能为0，有9种选法；第二步</a:t>
                </a:r>
                <a:r>
                  <a:rPr lang="en-US" altLang="zh-CN" sz="1800" b="0" i="0">
                    <a:solidFill>
                      <a:srgbClr val="FF0000"/>
                    </a:solidFill>
                    <a:latin typeface="微软雅黑" pitchFamily="34" charset="0"/>
                    <a:ea typeface="微软雅黑" pitchFamily="34" charset="-122"/>
                    <a:cs typeface="微软雅黑" pitchFamily="34" charset="-120"/>
                  </a:rPr>
                  <a:t>，确</a:t>
                </a: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定十位</a:t>
                </a:r>
                <a:r>
                  <a:rPr lang="en-US" altLang="zh-CN" sz="1800" b="0" i="0" dirty="0">
                    <a:solidFill>
                      <a:srgbClr val="FF0000"/>
                    </a:solidFill>
                    <a:latin typeface="微软雅黑" pitchFamily="34" charset="0"/>
                    <a:ea typeface="微软雅黑" pitchFamily="34" charset="-122"/>
                    <a:cs typeface="微软雅黑" pitchFamily="34" charset="-120"/>
                  </a:rPr>
                  <a:t>，有10种选法；第三步，确定个位，有10种选法，</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根据分步乘法计数原理</a:t>
                </a:r>
                <a:r>
                  <a:rPr lang="en-US" altLang="zh-CN" b="0" i="0" dirty="0">
                    <a:solidFill>
                      <a:srgbClr val="FF0000"/>
                    </a:solidFill>
                    <a:latin typeface="微软雅黑" pitchFamily="34" charset="0"/>
                    <a:ea typeface="微软雅黑" pitchFamily="34" charset="-122"/>
                    <a:cs typeface="微软雅黑" pitchFamily="34" charset="-120"/>
                  </a:rPr>
                  <a:t>，共有</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9×10×10=900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（个）.</a:t>
                </a:r>
                <a:endParaRPr lang="en-US" altLang="zh-CN" dirty="0"/>
              </a:p>
            </p:txBody>
          </p:sp>
        </mc:Choice>
        <mc:Fallback>
          <p:sp>
            <p:nvSpPr>
              <p:cNvPr id="5" name="QO_5_AN.63_1#944504eab?vop=1&amp;pid=31431801e&amp;color=0,0,0&amp;vtp=1&amp;bbb=1&amp;hb=1"/>
              <p:cNvSpPr>
                <a:spLocks noRot="1" noChangeAspect="1" noMove="1" noResize="1" noEditPoints="1" noAdjustHandles="1" noChangeArrowheads="1" noChangeShapeType="1" noTextEdit="1"/>
              </p:cNvSpPr>
              <p:nvPr/>
            </p:nvSpPr>
            <p:spPr>
              <a:xfrm>
                <a:off x="832104" y="1918327"/>
                <a:ext cx="10533888" cy="1192530"/>
              </a:xfrm>
              <a:prstGeom prst="rect">
                <a:avLst/>
              </a:prstGeom>
              <a:blipFill>
                <a:blip r:embed="rId5"/>
                <a:stretch>
                  <a:fillRect l="-1389" b="-11795"/>
                </a:stretch>
              </a:blipFill>
              <a:ln/>
            </p:spPr>
            <p:txBody>
              <a:bodyPr/>
              <a:lstStyle/>
              <a:p>
                <a:r>
                  <a:rPr lang="zh-CN" altLang="en-US">
                    <a:noFill/>
                  </a:rPr>
                  <a:t> </a:t>
                </a:r>
              </a:p>
            </p:txBody>
          </p:sp>
        </mc:Fallback>
      </mc:AlternateContent>
      <p:sp>
        <p:nvSpPr>
          <p:cNvPr id="6" name="QO_5_BD.64_1#203d14fdb?vop=1&amp;pid=31431801e&amp;color=0,0,0&amp;vtp=1&amp;bbb=1"/>
          <p:cNvSpPr/>
          <p:nvPr/>
        </p:nvSpPr>
        <p:spPr>
          <a:xfrm>
            <a:off x="832104" y="3119112"/>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（2）可组成多少个无重复数字的三位数？</a:t>
            </a:r>
            <a:endParaRPr lang="en-US" altLang="zh-CN" sz="1800" dirty="0"/>
          </a:p>
        </p:txBody>
      </p:sp>
      <mc:AlternateContent xmlns:mc="http://schemas.openxmlformats.org/markup-compatibility/2006">
        <mc:Choice xmlns:a14="http://schemas.microsoft.com/office/drawing/2010/main" Requires="a14">
          <p:sp>
            <p:nvSpPr>
              <p:cNvPr id="7" name="QO_5_AN.65_1#203d14fdb?vop=1&amp;pid=31431801e&amp;color=0,0,0&amp;vtp=1&amp;bbb=1&amp;hb=1"/>
              <p:cNvSpPr/>
              <p:nvPr/>
            </p:nvSpPr>
            <p:spPr>
              <a:xfrm>
                <a:off x="832104" y="3527417"/>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【解】要确定一个无重复数字的三位数，可分三步进行：第一步，确定百位，百位不能为0，有9</a:t>
                </a:r>
                <a:r>
                  <a:rPr lang="en-US" altLang="zh-CN" sz="1800" b="0" i="0">
                    <a:solidFill>
                      <a:srgbClr val="FF0000"/>
                    </a:solidFill>
                    <a:latin typeface="微软雅黑" pitchFamily="34" charset="0"/>
                    <a:ea typeface="微软雅黑" pitchFamily="34" charset="-122"/>
                    <a:cs typeface="微软雅黑" pitchFamily="34" charset="-120"/>
                  </a:rPr>
                  <a:t>种选法；</a:t>
                </a:r>
              </a:p>
              <a:p>
                <a:pPr latinLnBrk="1">
                  <a:lnSpc>
                    <a:spcPts val="3300"/>
                  </a:lnSpc>
                </a:pPr>
                <a:r>
                  <a:rPr lang="en-US" altLang="zh-CN" sz="1800" b="0" i="0">
                    <a:solidFill>
                      <a:srgbClr val="FF0000"/>
                    </a:solidFill>
                    <a:latin typeface="微软雅黑" pitchFamily="34" charset="0"/>
                    <a:ea typeface="微软雅黑" pitchFamily="34" charset="-122"/>
                    <a:cs typeface="微软雅黑" pitchFamily="34" charset="-120"/>
                  </a:rPr>
                  <a:t>第二步</a:t>
                </a:r>
                <a:r>
                  <a:rPr lang="en-US" altLang="zh-CN" sz="1800" b="0" i="0" dirty="0">
                    <a:solidFill>
                      <a:srgbClr val="FF0000"/>
                    </a:solidFill>
                    <a:latin typeface="微软雅黑" pitchFamily="34" charset="0"/>
                    <a:ea typeface="微软雅黑" pitchFamily="34" charset="-122"/>
                    <a:cs typeface="微软雅黑" pitchFamily="34" charset="-120"/>
                  </a:rPr>
                  <a:t>，确定十位，有9种选法；第三步，确定个位，有8种选法，</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根据分步乘法计数原理</a:t>
                </a:r>
                <a:r>
                  <a:rPr lang="en-US" altLang="zh-CN" b="0" i="0" dirty="0">
                    <a:solidFill>
                      <a:srgbClr val="FF0000"/>
                    </a:solidFill>
                    <a:latin typeface="微软雅黑" pitchFamily="34" charset="0"/>
                    <a:ea typeface="微软雅黑" pitchFamily="34" charset="-122"/>
                    <a:cs typeface="微软雅黑" pitchFamily="34" charset="-120"/>
                  </a:rPr>
                  <a:t>，无重复数字的三位数共有</a:t>
                </a:r>
                <a14:m>
                  <m:oMath xmlns:m="http://schemas.openxmlformats.org/officeDocument/2006/math">
                    <m:r>
                      <a:rPr lang="en-US" altLang="zh-CN" b="0" i="0">
                        <a:solidFill>
                          <a:srgbClr val="FF0000"/>
                        </a:solidFill>
                        <a:latin typeface="Cambria Math" pitchFamily="34" charset="0"/>
                        <a:ea typeface="Cambria Math" pitchFamily="34" charset="-122"/>
                        <a:cs typeface="Cambria Math" pitchFamily="34" charset="-120"/>
                      </a:rPr>
                      <m:t>9×9×8=648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FF0000"/>
                    </a:solidFill>
                    <a:latin typeface="微软雅黑" pitchFamily="34" charset="0"/>
                    <a:ea typeface="微软雅黑" pitchFamily="34" charset="-122"/>
                    <a:cs typeface="微软雅黑" pitchFamily="34" charset="-120"/>
                  </a:rPr>
                  <a:t>（个）.</a:t>
                </a:r>
                <a:endParaRPr lang="en-US" altLang="zh-CN" dirty="0"/>
              </a:p>
            </p:txBody>
          </p:sp>
        </mc:Choice>
        <mc:Fallback>
          <p:sp>
            <p:nvSpPr>
              <p:cNvPr id="7" name="QO_5_AN.65_1#203d14fdb?vop=1&amp;pid=31431801e&amp;color=0,0,0&amp;vtp=1&amp;bbb=1&amp;hb=1"/>
              <p:cNvSpPr>
                <a:spLocks noRot="1" noChangeAspect="1" noMove="1" noResize="1" noEditPoints="1" noAdjustHandles="1" noChangeArrowheads="1" noChangeShapeType="1" noTextEdit="1"/>
              </p:cNvSpPr>
              <p:nvPr/>
            </p:nvSpPr>
            <p:spPr>
              <a:xfrm>
                <a:off x="832104" y="3527417"/>
                <a:ext cx="10533888" cy="1192530"/>
              </a:xfrm>
              <a:prstGeom prst="rect">
                <a:avLst/>
              </a:prstGeom>
              <a:blipFill>
                <a:blip r:embed="rId6"/>
                <a:stretch>
                  <a:fillRect l="-1389" r="-1678" b="-11795"/>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 calcmode="lin" valueType="num">
                                      <p:cBhvr additive="base">
                                        <p:cTn id="1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bg/>
                                          </p:spTgt>
                                        </p:tgtEl>
                                        <p:attrNameLst>
                                          <p:attrName>style.visibility</p:attrName>
                                        </p:attrNameLst>
                                      </p:cBhvr>
                                      <p:to>
                                        <p:strVal val="visible"/>
                                      </p:to>
                                    </p:set>
                                    <p:anim calcmode="lin" valueType="num">
                                      <p:cBhvr additive="base">
                                        <p:cTn id="25" dur="500" fill="hold"/>
                                        <p:tgtEl>
                                          <p:spTgt spid="7">
                                            <p:bg/>
                                          </p:spTgt>
                                        </p:tgtEl>
                                        <p:attrNameLst>
                                          <p:attrName>ppt_x</p:attrName>
                                        </p:attrNameLst>
                                      </p:cBhvr>
                                      <p:tavLst>
                                        <p:tav tm="0">
                                          <p:val>
                                            <p:strVal val="#ppt_x"/>
                                          </p:val>
                                        </p:tav>
                                        <p:tav tm="100000">
                                          <p:val>
                                            <p:strVal val="#ppt_x"/>
                                          </p:val>
                                        </p:tav>
                                      </p:tavLst>
                                    </p:anim>
                                    <p:anim calcmode="lin" valueType="num">
                                      <p:cBhvr additive="base">
                                        <p:cTn id="26" dur="500" fill="hold"/>
                                        <p:tgtEl>
                                          <p:spTgt spid="7">
                                            <p:bg/>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7">
                                            <p:txEl>
                                              <p:pRg st="1" end="1"/>
                                            </p:txEl>
                                          </p:spTgt>
                                        </p:tgtEl>
                                        <p:attrNameLst>
                                          <p:attrName>style.visibility</p:attrName>
                                        </p:attrNameLst>
                                      </p:cBhvr>
                                      <p:to>
                                        <p:strVal val="visible"/>
                                      </p:to>
                                    </p:set>
                                    <p:anim calcmode="lin" valueType="num">
                                      <p:cBhvr additive="base">
                                        <p:cTn id="3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1" end="1"/>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7">
                                            <p:txEl>
                                              <p:pRg st="2" end="2"/>
                                            </p:txEl>
                                          </p:spTgt>
                                        </p:tgtEl>
                                        <p:attrNameLst>
                                          <p:attrName>style.visibility</p:attrName>
                                        </p:attrNameLst>
                                      </p:cBhvr>
                                      <p:to>
                                        <p:strVal val="visible"/>
                                      </p:to>
                                    </p:set>
                                    <p:anim calcmode="lin" valueType="num">
                                      <p:cBhvr additive="base">
                                        <p:cTn id="37"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7"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O_5_BD.66_1#d7f1b8376?vop=1&amp;pid=31431801e&amp;color=0,0,0&amp;vtp=1&amp;bt=1&amp;bbb=1"/>
          <p:cNvSpPr/>
          <p:nvPr/>
        </p:nvSpPr>
        <p:spPr>
          <a:xfrm>
            <a:off x="832104" y="108000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（3）可组成多少个小于500且没有重复数字的自然数？</a:t>
            </a:r>
            <a:endParaRPr lang="en-US" altLang="zh-CN" sz="1800" dirty="0"/>
          </a:p>
        </p:txBody>
      </p:sp>
      <mc:AlternateContent xmlns:mc="http://schemas.openxmlformats.org/markup-compatibility/2006">
        <mc:Choice xmlns:a14="http://schemas.microsoft.com/office/drawing/2010/main" Requires="a14">
          <p:sp>
            <p:nvSpPr>
              <p:cNvPr id="3" name="QO_5_AN.67_1#d7f1b8376?vop=1&amp;pid=31431801e&amp;color=0,0,0&amp;vtp=1&amp;bbb=1"/>
              <p:cNvSpPr/>
              <p:nvPr/>
            </p:nvSpPr>
            <p:spPr>
              <a:xfrm>
                <a:off x="832104" y="1490337"/>
                <a:ext cx="10533888" cy="3707130"/>
              </a:xfrm>
              <a:prstGeom prst="rect">
                <a:avLst/>
              </a:prstGeom>
              <a:noFill/>
              <a:ln/>
            </p:spPr>
            <p:txBody>
              <a:bodyPr wrap="none" lIns="0" tIns="0" rIns="0" bIns="0" rtlCol="0" anchor="t"/>
              <a:lstStyle/>
              <a:p>
                <a:pPr algn="l" latinLnBrk="1">
                  <a:lnSpc>
                    <a:spcPts val="3300"/>
                  </a:lnSpc>
                </a:pPr>
                <a:r>
                  <a:rPr lang="en-US" altLang="zh-CN" sz="1800" b="0" i="0" dirty="0">
                    <a:solidFill>
                      <a:srgbClr val="FF0000"/>
                    </a:solidFill>
                    <a:latin typeface="微软雅黑" pitchFamily="34" charset="0"/>
                    <a:ea typeface="微软雅黑" pitchFamily="34" charset="-122"/>
                    <a:cs typeface="微软雅黑" pitchFamily="34" charset="-120"/>
                  </a:rPr>
                  <a:t>【解】根据题意，小于500且没有重复数字的自然数分为以下三类：</a:t>
                </a:r>
                <a:r>
                  <a:rPr lang="en-US" altLang="zh-CN" sz="1800" b="0" i="0" dirty="0">
                    <a:solidFill>
                      <a:srgbClr val="00A0AF"/>
                    </a:solidFill>
                    <a:latin typeface="微软雅黑" pitchFamily="34" charset="0"/>
                    <a:ea typeface="楷体" pitchFamily="34" charset="-122"/>
                    <a:cs typeface="微软雅黑" pitchFamily="34" charset="-120"/>
                  </a:rPr>
                  <a:t>（易错点</a:t>
                </a:r>
                <a:r>
                  <a:rPr lang="en-US" altLang="zh-CN" sz="1800" b="0" i="0" dirty="0">
                    <a:solidFill>
                      <a:srgbClr val="00A0AF"/>
                    </a:solidFill>
                    <a:latin typeface="SimSun" pitchFamily="34" charset="0"/>
                    <a:ea typeface="SimSun" pitchFamily="34" charset="-122"/>
                    <a:cs typeface="SimSun"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忽略位数不限造成遗漏）</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一类</a:t>
                </a:r>
                <a:r>
                  <a:rPr lang="en-US" altLang="zh-CN" sz="1800" b="0" i="0" dirty="0">
                    <a:solidFill>
                      <a:srgbClr val="FF0000"/>
                    </a:solidFill>
                    <a:latin typeface="微软雅黑" pitchFamily="34" charset="0"/>
                    <a:ea typeface="微软雅黑" pitchFamily="34" charset="-122"/>
                    <a:cs typeface="微软雅黑" pitchFamily="34" charset="-120"/>
                  </a:rPr>
                  <a:t>，满足条件的一位自然数，有10个.</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二类</a:t>
                </a:r>
                <a:r>
                  <a:rPr lang="en-US" altLang="zh-CN" sz="1800" b="0" i="0" dirty="0">
                    <a:solidFill>
                      <a:srgbClr val="FF0000"/>
                    </a:solidFill>
                    <a:latin typeface="微软雅黑" pitchFamily="34" charset="0"/>
                    <a:ea typeface="微软雅黑" pitchFamily="34" charset="-122"/>
                    <a:cs typeface="微软雅黑" pitchFamily="34" charset="-120"/>
                  </a:rPr>
                  <a:t>，满足条件的两位自然数，有</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9×9=81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（个）.</a:t>
                </a:r>
                <a:r>
                  <a:rPr lang="en-US" altLang="zh-CN" sz="1800" b="0" i="0" dirty="0">
                    <a:solidFill>
                      <a:srgbClr val="00A0AF"/>
                    </a:solidFill>
                    <a:latin typeface="微软雅黑" pitchFamily="34" charset="0"/>
                    <a:ea typeface="楷体" pitchFamily="34" charset="-122"/>
                    <a:cs typeface="微软雅黑" pitchFamily="34" charset="-120"/>
                  </a:rPr>
                  <a:t>（提示：多位数首位不为0）</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三类</a:t>
                </a:r>
                <a:r>
                  <a:rPr lang="en-US" altLang="zh-CN" sz="1800" b="0" i="0" dirty="0">
                    <a:solidFill>
                      <a:srgbClr val="FF0000"/>
                    </a:solidFill>
                    <a:latin typeface="微软雅黑" pitchFamily="34" charset="0"/>
                    <a:ea typeface="微软雅黑" pitchFamily="34" charset="-122"/>
                    <a:cs typeface="微软雅黑" pitchFamily="34" charset="-120"/>
                  </a:rPr>
                  <a:t>，满足条件的三位自然数，可分以下三步确定：</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一步</a:t>
                </a:r>
                <a:r>
                  <a:rPr lang="en-US" altLang="zh-CN" sz="1800" b="0" i="0" dirty="0">
                    <a:solidFill>
                      <a:srgbClr val="FF0000"/>
                    </a:solidFill>
                    <a:latin typeface="微软雅黑" pitchFamily="34" charset="0"/>
                    <a:ea typeface="微软雅黑" pitchFamily="34" charset="-122"/>
                    <a:cs typeface="微软雅黑" pitchFamily="34" charset="-120"/>
                  </a:rPr>
                  <a:t>，确定百位，百位数字可取1，2，3，4，有4种选法；</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二步</a:t>
                </a:r>
                <a:r>
                  <a:rPr lang="en-US" altLang="zh-CN" sz="1800" b="0" i="0" dirty="0">
                    <a:solidFill>
                      <a:srgbClr val="FF0000"/>
                    </a:solidFill>
                    <a:latin typeface="微软雅黑" pitchFamily="34" charset="0"/>
                    <a:ea typeface="微软雅黑" pitchFamily="34" charset="-122"/>
                    <a:cs typeface="微软雅黑" pitchFamily="34" charset="-120"/>
                  </a:rPr>
                  <a:t>，确定十位，有9种选法；</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第</a:t>
                </a:r>
                <a:r>
                  <a:rPr lang="en-US" altLang="zh-CN" sz="1800" b="0" i="0">
                    <a:solidFill>
                      <a:srgbClr val="FF0000"/>
                    </a:solidFill>
                    <a:latin typeface="微软雅黑" pitchFamily="34" charset="0"/>
                    <a:ea typeface="微软雅黑" pitchFamily="34" charset="-122"/>
                    <a:cs typeface="微软雅黑" pitchFamily="34" charset="-120"/>
                  </a:rPr>
                  <a:t>三步</a:t>
                </a:r>
                <a:r>
                  <a:rPr lang="en-US" altLang="zh-CN" sz="1800" b="0" i="0" dirty="0">
                    <a:solidFill>
                      <a:srgbClr val="FF0000"/>
                    </a:solidFill>
                    <a:latin typeface="微软雅黑" pitchFamily="34" charset="0"/>
                    <a:ea typeface="微软雅黑" pitchFamily="34" charset="-122"/>
                    <a:cs typeface="微软雅黑" pitchFamily="34" charset="-120"/>
                  </a:rPr>
                  <a:t>，确定个位，有8种选法.</a:t>
                </a:r>
                <a:endParaRPr lang="en-US" altLang="zh-CN" sz="1800" dirty="0"/>
              </a:p>
              <a:p>
                <a:pPr latinLnBrk="1">
                  <a:lnSpc>
                    <a:spcPts val="3300"/>
                  </a:lnSpc>
                </a:pPr>
                <a:r>
                  <a:rPr lang="en-US" altLang="zh-CN" b="0" i="0">
                    <a:solidFill>
                      <a:srgbClr val="FF0000"/>
                    </a:solidFill>
                    <a:latin typeface="微软雅黑" pitchFamily="34" charset="0"/>
                    <a:ea typeface="微软雅黑" pitchFamily="34" charset="-122"/>
                    <a:cs typeface="微软雅黑" pitchFamily="34" charset="-120"/>
                  </a:rPr>
                  <a:t>根</a:t>
                </a:r>
                <a:r>
                  <a:rPr lang="en-US" altLang="zh-CN" sz="1800" b="0" i="0">
                    <a:solidFill>
                      <a:srgbClr val="FF0000"/>
                    </a:solidFill>
                    <a:latin typeface="微软雅黑" pitchFamily="34" charset="0"/>
                    <a:ea typeface="微软雅黑" pitchFamily="34" charset="-122"/>
                    <a:cs typeface="微软雅黑" pitchFamily="34" charset="-120"/>
                  </a:rPr>
                  <a:t>据分步乘法计数原理</a:t>
                </a:r>
                <a:r>
                  <a:rPr lang="en-US" altLang="zh-CN" sz="1800" b="0" i="0" dirty="0">
                    <a:solidFill>
                      <a:srgbClr val="FF0000"/>
                    </a:solidFill>
                    <a:latin typeface="微软雅黑" pitchFamily="34" charset="0"/>
                    <a:ea typeface="微软雅黑" pitchFamily="34" charset="-122"/>
                    <a:cs typeface="微软雅黑" pitchFamily="34" charset="-120"/>
                  </a:rPr>
                  <a:t>，共有</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4×9×8=288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（个）.</a:t>
                </a:r>
                <a:endParaRPr lang="en-US" altLang="zh-CN" sz="1800" dirty="0"/>
              </a:p>
              <a:p>
                <a:pPr latinLnBrk="1">
                  <a:lnSpc>
                    <a:spcPts val="3100"/>
                  </a:lnSpc>
                </a:pPr>
                <a:r>
                  <a:rPr lang="en-US" altLang="zh-CN" b="0" i="0">
                    <a:solidFill>
                      <a:srgbClr val="FF0000"/>
                    </a:solidFill>
                    <a:latin typeface="微软雅黑" pitchFamily="34" charset="0"/>
                    <a:ea typeface="微软雅黑" pitchFamily="34" charset="-122"/>
                    <a:cs typeface="微软雅黑" pitchFamily="34" charset="-120"/>
                  </a:rPr>
                  <a:t>所</a:t>
                </a:r>
                <a:r>
                  <a:rPr lang="en-US" altLang="zh-CN" sz="1800" b="0" i="0">
                    <a:solidFill>
                      <a:srgbClr val="FF0000"/>
                    </a:solidFill>
                    <a:latin typeface="微软雅黑" pitchFamily="34" charset="0"/>
                    <a:ea typeface="微软雅黑" pitchFamily="34" charset="-122"/>
                    <a:cs typeface="微软雅黑" pitchFamily="34" charset="-120"/>
                  </a:rPr>
                  <a:t>以小于</a:t>
                </a:r>
                <a:r>
                  <a:rPr lang="en-US" altLang="zh-CN" sz="1800" b="0" i="0" dirty="0">
                    <a:solidFill>
                      <a:srgbClr val="FF0000"/>
                    </a:solidFill>
                    <a:latin typeface="微软雅黑" pitchFamily="34" charset="0"/>
                    <a:ea typeface="微软雅黑" pitchFamily="34" charset="-122"/>
                    <a:cs typeface="微软雅黑" pitchFamily="34" charset="-120"/>
                  </a:rPr>
                  <a:t>500且没有重复数字的自然数共有</a:t>
                </a:r>
                <a14:m>
                  <m:oMath xmlns:m="http://schemas.openxmlformats.org/officeDocument/2006/math">
                    <m:r>
                      <a:rPr lang="en-US" altLang="zh-CN" sz="1800" b="0" i="0">
                        <a:solidFill>
                          <a:srgbClr val="FF0000"/>
                        </a:solidFill>
                        <a:latin typeface="Cambria Math" pitchFamily="34" charset="0"/>
                        <a:ea typeface="Cambria Math" pitchFamily="34" charset="-122"/>
                        <a:cs typeface="Cambria Math" pitchFamily="34" charset="-120"/>
                      </a:rPr>
                      <m:t>10+81+288=379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FF0000"/>
                    </a:solidFill>
                    <a:latin typeface="微软雅黑" pitchFamily="34" charset="0"/>
                    <a:ea typeface="微软雅黑" pitchFamily="34" charset="-122"/>
                    <a:cs typeface="微软雅黑" pitchFamily="34" charset="-120"/>
                  </a:rPr>
                  <a:t>（个）.</a:t>
                </a:r>
                <a:endParaRPr lang="en-US" altLang="zh-CN" sz="1800" dirty="0"/>
              </a:p>
            </p:txBody>
          </p:sp>
        </mc:Choice>
        <mc:Fallback>
          <p:sp>
            <p:nvSpPr>
              <p:cNvPr id="3" name="QO_5_AN.67_1#d7f1b8376?vop=1&amp;pid=31431801e&amp;color=0,0,0&amp;vtp=1&amp;bbb=1"/>
              <p:cNvSpPr>
                <a:spLocks noRot="1" noChangeAspect="1" noMove="1" noResize="1" noEditPoints="1" noAdjustHandles="1" noChangeArrowheads="1" noChangeShapeType="1" noTextEdit="1"/>
              </p:cNvSpPr>
              <p:nvPr/>
            </p:nvSpPr>
            <p:spPr>
              <a:xfrm>
                <a:off x="832104" y="1490337"/>
                <a:ext cx="10533888" cy="3707130"/>
              </a:xfrm>
              <a:prstGeom prst="rect">
                <a:avLst/>
              </a:prstGeom>
              <a:blipFill>
                <a:blip r:embed="rId3"/>
                <a:stretch>
                  <a:fillRect l="-1389" b="-361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1_1#b342cc7e9?vop=1&amp;pid=d3b18c74e&amp;color=0,0,0&amp;vtp=1&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一名高中毕业生了解到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𝐴</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𝐵</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两所大学分别有7个和8个自己感兴趣的专业</a:t>
                </a:r>
                <a:r>
                  <a:rPr lang="en-US" altLang="zh-CN" sz="1800" b="0" i="0">
                    <a:solidFill>
                      <a:srgbClr val="000000"/>
                    </a:solidFill>
                    <a:latin typeface="微软雅黑" pitchFamily="34" charset="0"/>
                    <a:ea typeface="微软雅黑" pitchFamily="34" charset="-122"/>
                    <a:cs typeface="微软雅黑" pitchFamily="34" charset="-120"/>
                  </a:rPr>
                  <a:t>，若这名高中毕业</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生只能从这些专业中选择</a:t>
                </a:r>
                <a:r>
                  <a:rPr lang="en-US" altLang="zh-CN" b="0" i="0" dirty="0">
                    <a:solidFill>
                      <a:srgbClr val="000000"/>
                    </a:solidFill>
                    <a:latin typeface="微软雅黑" pitchFamily="34" charset="0"/>
                    <a:ea typeface="微软雅黑" pitchFamily="34" charset="-122"/>
                    <a:cs typeface="微软雅黑" pitchFamily="34" charset="-120"/>
                  </a:rPr>
                  <a:t>1个，</a:t>
                </a:r>
                <a:r>
                  <a:rPr lang="en-US" altLang="zh-CN" b="0" i="0">
                    <a:solidFill>
                      <a:srgbClr val="000000"/>
                    </a:solidFill>
                    <a:latin typeface="微软雅黑" pitchFamily="34" charset="0"/>
                    <a:ea typeface="微软雅黑" pitchFamily="34" charset="-122"/>
                    <a:cs typeface="微软雅黑" pitchFamily="34" charset="-120"/>
                  </a:rPr>
                  <a:t>则他不同的选择种数为(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1_1#b342cc7e9?vop=1&amp;pid=d3b18c74e&amp;color=0,0,0&amp;vtp=1&amp;bt=1&amp;bbb=1&amp;hb=1"/>
              <p:cNvSpPr>
                <a:spLocks noRot="1" noChangeAspect="1" noMove="1" noResize="1" noEditPoints="1" noAdjustHandles="1" noChangeArrowheads="1" noChangeShapeType="1" noTextEdit="1"/>
              </p:cNvSpPr>
              <p:nvPr/>
            </p:nvSpPr>
            <p:spPr>
              <a:xfrm>
                <a:off x="832104" y="1508760"/>
                <a:ext cx="10533888" cy="770255"/>
              </a:xfrm>
              <a:prstGeom prst="rect">
                <a:avLst/>
              </a:prstGeom>
              <a:blipFill>
                <a:blip r:embed="rId3"/>
                <a:stretch>
                  <a:fillRect l="-1389" b="-18254"/>
                </a:stretch>
              </a:blipFill>
              <a:ln/>
            </p:spPr>
            <p:txBody>
              <a:bodyPr/>
              <a:lstStyle/>
              <a:p>
                <a:r>
                  <a:rPr lang="zh-CN" altLang="en-US">
                    <a:noFill/>
                  </a:rPr>
                  <a:t> </a:t>
                </a:r>
              </a:p>
            </p:txBody>
          </p:sp>
        </mc:Fallback>
      </mc:AlternateContent>
      <p:sp>
        <p:nvSpPr>
          <p:cNvPr id="3" name="QC_5_AN.2_1#b342cc7e9.bracket?vop=1&amp;pid=d3b18c74e&amp;color=0,0,0&amp;vpa=1&amp;vtp=1"/>
          <p:cNvSpPr/>
          <p:nvPr/>
        </p:nvSpPr>
        <p:spPr>
          <a:xfrm>
            <a:off x="6406610"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4" name="QC_5_BD.1_2#b342cc7e9.choices?vop=1&amp;pid=d3b18c74e&amp;color=0,0,0&amp;vtp=1&amp;bbb=1"/>
          <p:cNvSpPr/>
          <p:nvPr/>
        </p:nvSpPr>
        <p:spPr>
          <a:xfrm>
            <a:off x="832104" y="2321750"/>
            <a:ext cx="10533888" cy="360680"/>
          </a:xfrm>
          <a:prstGeom prst="rect">
            <a:avLst/>
          </a:prstGeom>
          <a:noFill/>
          <a:ln/>
        </p:spPr>
        <p:txBody>
          <a:bodyPr wrap="none" lIns="0" tIns="0" rIns="0" bIns="0" rtlCol="0" anchor="t"/>
          <a:lstStyle/>
          <a:p>
            <a:pPr latinLnBrk="1">
              <a:lnSpc>
                <a:spcPts val="3200"/>
              </a:lnSpc>
              <a:tabLst>
                <a:tab pos="2706497" algn="l"/>
                <a:tab pos="5374894" algn="l"/>
                <a:tab pos="80559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56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15</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28</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30</a:t>
            </a:r>
            <a:endParaRPr lang="en-US" altLang="zh-CN" sz="1800" dirty="0"/>
          </a:p>
        </p:txBody>
      </p:sp>
      <mc:AlternateContent xmlns:mc="http://schemas.openxmlformats.org/markup-compatibility/2006">
        <mc:Choice xmlns:a14="http://schemas.microsoft.com/office/drawing/2010/main" Requires="a14">
          <p:sp>
            <p:nvSpPr>
              <p:cNvPr id="5" name="QC_5_AS.3_1#b342cc7e9?vop=1&amp;pid=d3b18c74e&amp;color=0,0,0&amp;vtp=1&amp;bbb=1"/>
              <p:cNvSpPr/>
              <p:nvPr/>
            </p:nvSpPr>
            <p:spPr>
              <a:xfrm>
                <a:off x="832104" y="2737040"/>
                <a:ext cx="10533888" cy="363855"/>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spc="-50" dirty="0">
                    <a:solidFill>
                      <a:srgbClr val="000000"/>
                    </a:solidFill>
                    <a:latin typeface="微软雅黑" pitchFamily="34" charset="0"/>
                    <a:ea typeface="微软雅黑" pitchFamily="34" charset="-122"/>
                    <a:cs typeface="微软雅黑" pitchFamily="34" charset="-120"/>
                  </a:rPr>
                  <a:t>解析】该高中毕业生可从</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𝐴</m:t>
                    </m:r>
                  </m:oMath>
                </a14:m>
                <a:r>
                  <a:rPr lang="en-US" altLang="zh-CN" sz="1800" b="0" i="0" spc="-50" dirty="0">
                    <a:solidFill>
                      <a:srgbClr val="000000"/>
                    </a:solidFill>
                    <a:latin typeface="微软雅黑" pitchFamily="34" charset="0"/>
                    <a:ea typeface="微软雅黑" pitchFamily="34" charset="-122"/>
                    <a:cs typeface="微软雅黑" pitchFamily="34" charset="-120"/>
                  </a:rPr>
                  <a:t>大学的7个专业或者</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𝐵</m:t>
                    </m:r>
                  </m:oMath>
                </a14:m>
                <a:r>
                  <a:rPr lang="en-US" altLang="zh-CN" sz="1800" b="0" i="0" spc="-50" dirty="0">
                    <a:solidFill>
                      <a:srgbClr val="000000"/>
                    </a:solidFill>
                    <a:latin typeface="微软雅黑" pitchFamily="34" charset="0"/>
                    <a:ea typeface="微软雅黑" pitchFamily="34" charset="-122"/>
                    <a:cs typeface="微软雅黑" pitchFamily="34" charset="-120"/>
                  </a:rPr>
                  <a:t>大学的8个专业中选1个,故不同的选择种数为</a:t>
                </a:r>
                <a14:m>
                  <m:oMath xmlns:m="http://schemas.openxmlformats.org/officeDocument/2006/math">
                    <m:r>
                      <a:rPr lang="en-US" altLang="zh-CN" sz="1800" b="0" i="0" spc="-50">
                        <a:solidFill>
                          <a:srgbClr val="000000"/>
                        </a:solidFill>
                        <a:latin typeface="Cambria Math" pitchFamily="34" charset="0"/>
                        <a:ea typeface="Cambria Math" pitchFamily="34" charset="-122"/>
                        <a:cs typeface="Cambria Math" pitchFamily="34" charset="-120"/>
                      </a:rPr>
                      <m:t>7+8=15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spc="-50" dirty="0">
                    <a:solidFill>
                      <a:srgbClr val="000000"/>
                    </a:solidFill>
                    <a:latin typeface="微软雅黑" pitchFamily="34" charset="0"/>
                    <a:ea typeface="微软雅黑" pitchFamily="34" charset="-122"/>
                    <a:cs typeface="微软雅黑" pitchFamily="34" charset="-120"/>
                  </a:rPr>
                  <a:t>.</a:t>
                </a:r>
                <a:endParaRPr lang="en-US" altLang="zh-CN" sz="1800" spc="-50" dirty="0"/>
              </a:p>
            </p:txBody>
          </p:sp>
        </mc:Choice>
        <mc:Fallback>
          <p:sp>
            <p:nvSpPr>
              <p:cNvPr id="5" name="QC_5_AS.3_1#b342cc7e9?vop=1&amp;pid=d3b18c74e&amp;color=0,0,0&amp;vtp=1&amp;bbb=1"/>
              <p:cNvSpPr>
                <a:spLocks noRot="1" noChangeAspect="1" noMove="1" noResize="1" noEditPoints="1" noAdjustHandles="1" noChangeArrowheads="1" noChangeShapeType="1" noTextEdit="1"/>
              </p:cNvSpPr>
              <p:nvPr/>
            </p:nvSpPr>
            <p:spPr>
              <a:xfrm>
                <a:off x="832104" y="2737040"/>
                <a:ext cx="10533888" cy="363855"/>
              </a:xfrm>
              <a:prstGeom prst="rect">
                <a:avLst/>
              </a:prstGeom>
              <a:blipFill>
                <a:blip r:embed="rId4"/>
                <a:stretch>
                  <a:fillRect l="-1389" b="-366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4_1#75f6c5792?vop=1&amp;pid=d3b18c74e&amp;color=0,0,0&amp;vtp=1&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用黑、白两种颜色随机地涂如图所示的表格中的五个格子，每个格子涂一种颜色，</a:t>
            </a:r>
            <a:r>
              <a:rPr lang="en-US" altLang="zh-CN" sz="1800" b="0" i="0">
                <a:solidFill>
                  <a:srgbClr val="000000"/>
                </a:solidFill>
                <a:latin typeface="微软雅黑" pitchFamily="34" charset="0"/>
                <a:ea typeface="微软雅黑" pitchFamily="34" charset="-122"/>
                <a:cs typeface="微软雅黑" pitchFamily="34" charset="-120"/>
              </a:rPr>
              <a:t>并且从左向右数，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不管数到哪个格子</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总有黑色格子的数量不少于白色格子的数量的涂色方法种数为(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pic>
        <p:nvPicPr>
          <p:cNvPr id="3" name="QC_5_BD.4_2#75f6c5792?vop=1&amp;pid=d3b18c74e&amp;color=0,0,0&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38928" y="2406777"/>
            <a:ext cx="1920240"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C_5_AN.5_1#75f6c5792.bracket?vop=1&amp;pid=d3b18c74e&amp;color=0,0,0&amp;vpa=2&amp;vtp=1"/>
          <p:cNvSpPr/>
          <p:nvPr/>
        </p:nvSpPr>
        <p:spPr>
          <a:xfrm>
            <a:off x="9245060"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p:sp>
        <p:nvSpPr>
          <p:cNvPr id="5" name="QC_5_BD.4_3#75f6c5792.choices?vop=1&amp;pid=d3b18c74e&amp;color=0,0,0&amp;vtp=1&amp;bbb=1"/>
          <p:cNvSpPr/>
          <p:nvPr/>
        </p:nvSpPr>
        <p:spPr>
          <a:xfrm>
            <a:off x="832104" y="2927477"/>
            <a:ext cx="10533888" cy="360680"/>
          </a:xfrm>
          <a:prstGeom prst="rect">
            <a:avLst/>
          </a:prstGeom>
          <a:noFill/>
          <a:ln/>
        </p:spPr>
        <p:txBody>
          <a:bodyPr wrap="none" lIns="0" tIns="0" rIns="0" bIns="0" rtlCol="0" anchor="t"/>
          <a:lstStyle/>
          <a:p>
            <a:pPr latinLnBrk="1">
              <a:lnSpc>
                <a:spcPts val="3200"/>
              </a:lnSpc>
              <a:tabLst>
                <a:tab pos="2601722" algn="l"/>
                <a:tab pos="5305044" algn="l"/>
                <a:tab pos="80210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16</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20</a:t>
            </a:r>
            <a:endParaRPr lang="en-US" altLang="zh-CN" sz="1800" dirty="0"/>
          </a:p>
        </p:txBody>
      </p:sp>
      <mc:AlternateContent xmlns:mc="http://schemas.openxmlformats.org/markup-compatibility/2006">
        <mc:Choice xmlns:a14="http://schemas.microsoft.com/office/drawing/2010/main" Requires="a14">
          <p:sp>
            <p:nvSpPr>
              <p:cNvPr id="6" name="QC_5_AS.6_1#75f6c5792?vop=1&amp;pid=d3b18c74e&amp;color=0,0,0&amp;vtp=1&amp;bbb=1&amp;hb=1"/>
              <p:cNvSpPr/>
              <p:nvPr/>
            </p:nvSpPr>
            <p:spPr>
              <a:xfrm>
                <a:off x="832104" y="3338957"/>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【解析】依题意,第一个格子必须为黑色,则从左向右数,不管数到哪个格子</a:t>
                </a:r>
                <a:r>
                  <a:rPr lang="en-US" altLang="zh-CN" sz="1800" b="0" i="0">
                    <a:solidFill>
                      <a:srgbClr val="000000"/>
                    </a:solidFill>
                    <a:latin typeface="微软雅黑" pitchFamily="34" charset="0"/>
                    <a:ea typeface="微软雅黑" pitchFamily="34" charset="-122"/>
                    <a:cs typeface="微软雅黑" pitchFamily="34" charset="-120"/>
                  </a:rPr>
                  <a:t>,总有黑色格子数量不少于白色格</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子数量包含的情况有</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①</a:t>
                </a:r>
                <a:r>
                  <a:rPr lang="en-US" altLang="zh-CN" sz="1800" b="0" i="0" dirty="0">
                    <a:solidFill>
                      <a:srgbClr val="000000"/>
                    </a:solidFill>
                    <a:latin typeface="微软雅黑" pitchFamily="34" charset="0"/>
                    <a:ea typeface="微软雅黑" pitchFamily="34" charset="-122"/>
                    <a:cs typeface="微软雅黑" pitchFamily="34" charset="-120"/>
                  </a:rPr>
                  <a:t>全涂黑色,有1种方法；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②</a:t>
                </a:r>
                <a:r>
                  <a:rPr lang="en-US" altLang="zh-CN" sz="1800" b="0" i="0" dirty="0">
                    <a:solidFill>
                      <a:srgbClr val="000000"/>
                    </a:solidFill>
                    <a:latin typeface="微软雅黑" pitchFamily="34" charset="0"/>
                    <a:ea typeface="微软雅黑" pitchFamily="34" charset="-122"/>
                    <a:cs typeface="微软雅黑" pitchFamily="34" charset="-120"/>
                  </a:rPr>
                  <a:t>第一个格子涂黑色,另外四个格子中有一个格子涂白色,剩余格子都涂黑色,有4种方法；</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③</a:t>
                </a:r>
                <a:r>
                  <a:rPr lang="en-US" altLang="zh-CN" sz="1800" b="0" i="0" dirty="0">
                    <a:solidFill>
                      <a:srgbClr val="000000"/>
                    </a:solidFill>
                    <a:latin typeface="微软雅黑" pitchFamily="34" charset="0"/>
                    <a:ea typeface="微软雅黑" pitchFamily="34" charset="-122"/>
                    <a:cs typeface="微软雅黑" pitchFamily="34" charset="-120"/>
                  </a:rPr>
                  <a:t>第一个格子涂黑色,另外四个格子中有两个格子涂白色,剩余格子都涂黑色,但此时第二</a:t>
                </a:r>
                <a:r>
                  <a:rPr lang="en-US" altLang="zh-CN" sz="1800" b="0" i="0">
                    <a:solidFill>
                      <a:srgbClr val="000000"/>
                    </a:solidFill>
                    <a:latin typeface="微软雅黑" pitchFamily="34" charset="0"/>
                    <a:ea typeface="微软雅黑" pitchFamily="34" charset="-122"/>
                    <a:cs typeface="微软雅黑" pitchFamily="34" charset="-120"/>
                  </a:rPr>
                  <a:t>、三个格子不能同</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时涂白色</a:t>
                </a:r>
                <a:r>
                  <a:rPr lang="en-US" altLang="zh-CN" b="0" i="0" dirty="0">
                    <a:solidFill>
                      <a:srgbClr val="000000"/>
                    </a:solidFill>
                    <a:latin typeface="微软雅黑" pitchFamily="34" charset="0"/>
                    <a:ea typeface="微软雅黑" pitchFamily="34" charset="-122"/>
                    <a:cs typeface="微软雅黑" pitchFamily="34" charset="-120"/>
                  </a:rPr>
                  <a:t>,有5种方法.所以所求涂色方法种数为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1+4+5=10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6" name="QC_5_AS.6_1#75f6c5792?vop=1&amp;pid=d3b18c74e&amp;color=0,0,0&amp;vtp=1&amp;bbb=1&amp;hb=1"/>
              <p:cNvSpPr>
                <a:spLocks noRot="1" noChangeAspect="1" noMove="1" noResize="1" noEditPoints="1" noAdjustHandles="1" noChangeArrowheads="1" noChangeShapeType="1" noTextEdit="1"/>
              </p:cNvSpPr>
              <p:nvPr/>
            </p:nvSpPr>
            <p:spPr>
              <a:xfrm>
                <a:off x="832104" y="3338957"/>
                <a:ext cx="10533888" cy="2449830"/>
              </a:xfrm>
              <a:prstGeom prst="rect">
                <a:avLst/>
              </a:prstGeom>
              <a:blipFill>
                <a:blip r:embed="rId4"/>
                <a:stretch>
                  <a:fillRect l="-1389" r="-1273" b="-5473"/>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bg/>
                                          </p:spTgt>
                                        </p:tgtEl>
                                        <p:attrNameLst>
                                          <p:attrName>style.visibility</p:attrName>
                                        </p:attrNameLst>
                                      </p:cBhvr>
                                      <p:to>
                                        <p:strVal val="visible"/>
                                      </p:to>
                                    </p:set>
                                    <p:anim calcmode="lin" valueType="num">
                                      <p:cBhvr additive="base">
                                        <p:cTn id="17" dur="500" fill="hold"/>
                                        <p:tgtEl>
                                          <p:spTgt spid="6">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6">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additive="base">
                                        <p:cTn id="21"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additive="base">
                                        <p:cTn id="2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 calcmode="lin" valueType="num">
                                      <p:cBhvr additive="base">
                                        <p:cTn id="2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6">
                                            <p:txEl>
                                              <p:pRg st="3" end="3"/>
                                            </p:txEl>
                                          </p:spTgt>
                                        </p:tgtEl>
                                        <p:attrNameLst>
                                          <p:attrName>style.visibility</p:attrName>
                                        </p:attrNameLst>
                                      </p:cBhvr>
                                      <p:to>
                                        <p:strVal val="visible"/>
                                      </p:to>
                                    </p:set>
                                    <p:anim calcmode="lin" valueType="num">
                                      <p:cBhvr additive="base">
                                        <p:cTn id="3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6">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 calcmode="lin" valueType="num">
                                      <p:cBhvr additive="base">
                                        <p:cTn id="3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 calcmode="lin" valueType="num">
                                      <p:cBhvr additive="base">
                                        <p:cTn id="4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BD.7_1#546ab08da?vop=1&amp;pid=d3b18c74e&amp;color=0,0,0&amp;vtp=1&amp;bt=1&amp;bbb=1&amp;hb=1"/>
              <p:cNvSpPr/>
              <p:nvPr/>
            </p:nvSpPr>
            <p:spPr>
              <a:xfrm>
                <a:off x="832104" y="1508760"/>
                <a:ext cx="10533888" cy="11893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3.</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新定义</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将顺读与倒读都是同一个数的自然数称为“回文数”,如44,585,</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662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等</a:t>
                </a:r>
                <a:r>
                  <a:rPr lang="en-US" altLang="zh-CN" sz="1800" b="0" i="0">
                    <a:solidFill>
                      <a:srgbClr val="000000"/>
                    </a:solidFill>
                    <a:latin typeface="微软雅黑" pitchFamily="34" charset="0"/>
                    <a:ea typeface="微软雅黑" pitchFamily="34" charset="-122"/>
                    <a:cs typeface="微软雅黑" pitchFamily="34" charset="-120"/>
                  </a:rPr>
                  <a:t>.若用数字</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1,2,3,4,5,6,7,8,9</a:t>
                </a:r>
                <a:r>
                  <a:rPr lang="en-US" altLang="zh-CN" sz="1800" b="0" i="0" dirty="0">
                    <a:solidFill>
                      <a:srgbClr val="000000"/>
                    </a:solidFill>
                    <a:latin typeface="微软雅黑" pitchFamily="34" charset="0"/>
                    <a:ea typeface="微软雅黑" pitchFamily="34" charset="-122"/>
                    <a:cs typeface="微软雅黑" pitchFamily="34" charset="-120"/>
                  </a:rPr>
                  <a:t>组成五位数的“回文数”且这个五位数的各位数字之和为11，则这样的五位“</a:t>
                </a:r>
                <a:r>
                  <a:rPr lang="en-US" altLang="zh-CN" sz="1800" b="0" i="0">
                    <a:solidFill>
                      <a:srgbClr val="000000"/>
                    </a:solidFill>
                    <a:latin typeface="微软雅黑" pitchFamily="34" charset="0"/>
                    <a:ea typeface="微软雅黑" pitchFamily="34" charset="-122"/>
                    <a:cs typeface="微软雅黑" pitchFamily="34" charset="-120"/>
                  </a:rPr>
                  <a:t>回文数”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的个数为(</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QC_5_BD.7_1#546ab08da?vop=1&amp;pid=d3b18c74e&amp;color=0,0,0&amp;vtp=1&amp;bt=1&amp;bbb=1&amp;hb=1"/>
              <p:cNvSpPr>
                <a:spLocks noRot="1" noChangeAspect="1" noMove="1" noResize="1" noEditPoints="1" noAdjustHandles="1" noChangeArrowheads="1" noChangeShapeType="1" noTextEdit="1"/>
              </p:cNvSpPr>
              <p:nvPr/>
            </p:nvSpPr>
            <p:spPr>
              <a:xfrm>
                <a:off x="832104" y="1508760"/>
                <a:ext cx="10533888" cy="1189355"/>
              </a:xfrm>
              <a:prstGeom prst="rect">
                <a:avLst/>
              </a:prstGeom>
              <a:blipFill>
                <a:blip r:embed="rId3"/>
                <a:stretch>
                  <a:fillRect l="-1389" b="-11795"/>
                </a:stretch>
              </a:blipFill>
              <a:ln/>
            </p:spPr>
            <p:txBody>
              <a:bodyPr/>
              <a:lstStyle/>
              <a:p>
                <a:r>
                  <a:rPr lang="zh-CN" altLang="en-US">
                    <a:noFill/>
                  </a:rPr>
                  <a:t> </a:t>
                </a:r>
              </a:p>
            </p:txBody>
          </p:sp>
        </mc:Fallback>
      </mc:AlternateContent>
      <p:sp>
        <p:nvSpPr>
          <p:cNvPr id="3" name="QC_5_AN.8_1#546ab08da.bracket?vop=1&amp;pid=d3b18c74e&amp;color=0,0,0&amp;vpa=3&amp;vtp=1"/>
          <p:cNvSpPr/>
          <p:nvPr/>
        </p:nvSpPr>
        <p:spPr>
          <a:xfrm>
            <a:off x="1929860" y="23336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5_BD.7_2#546ab08da.choices?vop=1&amp;pid=d3b18c74e&amp;color=0,0,0&amp;vtp=1&amp;bbb=1"/>
          <p:cNvSpPr/>
          <p:nvPr/>
        </p:nvSpPr>
        <p:spPr>
          <a:xfrm>
            <a:off x="832104" y="2746565"/>
            <a:ext cx="10533888" cy="360680"/>
          </a:xfrm>
          <a:prstGeom prst="rect">
            <a:avLst/>
          </a:prstGeom>
          <a:noFill/>
          <a:ln/>
        </p:spPr>
        <p:txBody>
          <a:bodyPr wrap="none" lIns="0" tIns="0" rIns="0" bIns="0" rtlCol="0" anchor="t"/>
          <a:lstStyle/>
          <a:p>
            <a:pPr latinLnBrk="1">
              <a:lnSpc>
                <a:spcPts val="3200"/>
              </a:lnSpc>
              <a:tabLst>
                <a:tab pos="2738247" algn="l"/>
                <a:tab pos="5438394" algn="l"/>
                <a:tab pos="815124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10</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12</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14</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6</a:t>
            </a:r>
            <a:endParaRPr lang="en-US" altLang="zh-CN" sz="1800" dirty="0"/>
          </a:p>
        </p:txBody>
      </p:sp>
      <mc:AlternateContent xmlns:mc="http://schemas.openxmlformats.org/markup-compatibility/2006">
        <mc:Choice xmlns:a14="http://schemas.microsoft.com/office/drawing/2010/main" Requires="a14">
          <p:sp>
            <p:nvSpPr>
              <p:cNvPr id="5" name="QC_5_EX.9_1#546ab08da?vop=1&amp;pid=d3b18c74e&amp;color=0,0,0&amp;vtp=1&amp;bbb=1&amp;hb=1"/>
              <p:cNvSpPr/>
              <p:nvPr/>
            </p:nvSpPr>
            <p:spPr>
              <a:xfrm>
                <a:off x="832104" y="3119882"/>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由题设五位数的</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回文数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𝑎𝑏𝑐𝑏𝑎</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=11</m:t>
                    </m:r>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分析可得</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为奇数</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从而直接运用分类加</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法计数原理求解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EX.9_1#546ab08da?vop=1&amp;pid=d3b18c74e&amp;color=0,0,0&amp;vtp=1&amp;bbb=1&amp;hb=1"/>
              <p:cNvSpPr>
                <a:spLocks noRot="1" noChangeAspect="1" noMove="1" noResize="1" noEditPoints="1" noAdjustHandles="1" noChangeArrowheads="1" noChangeShapeType="1" noTextEdit="1"/>
              </p:cNvSpPr>
              <p:nvPr/>
            </p:nvSpPr>
            <p:spPr>
              <a:xfrm>
                <a:off x="832104" y="3119882"/>
                <a:ext cx="10533888" cy="770255"/>
              </a:xfrm>
              <a:prstGeom prst="rect">
                <a:avLst/>
              </a:prstGeom>
              <a:blipFill>
                <a:blip r:embed="rId4"/>
                <a:stretch>
                  <a:fillRect l="-1389" r="-1157" b="-18254"/>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5_AS.10_1#546ab08da?vop=1&amp;pid=d3b18c74e&amp;color=0,0,0&amp;vtp=1&amp;bt=1&amp;bbb=1&amp;hb=1"/>
              <p:cNvSpPr/>
              <p:nvPr/>
            </p:nvSpPr>
            <p:spPr>
              <a:xfrm>
                <a:off x="832104" y="1508760"/>
                <a:ext cx="10533888" cy="37071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【解析】设五位数的“回文数”为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𝑎𝑏𝑐𝑏𝑎</m:t>
                    </m:r>
                  </m:oMath>
                </a14:m>
                <a:r>
                  <a:rPr lang="en-US" altLang="zh-CN" sz="18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∈{1,2,3,4,5,6,7,8,9}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,因为各位数字之和为11</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因</a:t>
                </a:r>
                <a:r>
                  <a:rPr lang="en-US" altLang="zh-CN" sz="1800" b="0" i="0">
                    <a:solidFill>
                      <a:srgbClr val="000000"/>
                    </a:solidFill>
                    <a:latin typeface="微软雅黑" pitchFamily="34" charset="0"/>
                    <a:ea typeface="微软雅黑" pitchFamily="34" charset="-122"/>
                    <a:cs typeface="微软雅黑" pitchFamily="34" charset="-120"/>
                  </a:rPr>
                  <a:t>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+2</m:t>
                    </m:r>
                    <m:r>
                      <a:rPr lang="en-US" altLang="zh-CN" sz="1800" b="0" i="0">
                        <a:solidFill>
                          <a:srgbClr val="000000"/>
                        </a:solidFill>
                        <a:latin typeface="Cambria Math" pitchFamily="34" charset="0"/>
                        <a:ea typeface="Cambria Math" pitchFamily="34" charset="-122"/>
                        <a:cs typeface="Cambria Math" pitchFamily="34" charset="-120"/>
                      </a:rPr>
                      <m:t>𝑏</m:t>
                    </m:r>
                  </m:oMath>
                </a14:m>
                <a:r>
                  <a:rPr lang="en-US" altLang="zh-CN" sz="1800" b="0" i="0" dirty="0">
                    <a:solidFill>
                      <a:srgbClr val="000000"/>
                    </a:solidFill>
                    <a:latin typeface="微软雅黑" pitchFamily="34" charset="0"/>
                    <a:ea typeface="微软雅黑" pitchFamily="34" charset="-122"/>
                    <a:cs typeface="微软雅黑" pitchFamily="34" charset="-120"/>
                  </a:rPr>
                  <a:t>为偶数,所以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oMath>
                </a14:m>
                <a:r>
                  <a:rPr lang="en-US" altLang="zh-CN" sz="1800" b="0" i="0" dirty="0">
                    <a:solidFill>
                      <a:srgbClr val="000000"/>
                    </a:solidFill>
                    <a:latin typeface="微软雅黑" pitchFamily="34" charset="0"/>
                    <a:ea typeface="微软雅黑" pitchFamily="34" charset="-122"/>
                    <a:cs typeface="微软雅黑" pitchFamily="34" charset="-120"/>
                  </a:rPr>
                  <a:t>为奇数.</a:t>
                </a:r>
                <a:r>
                  <a:rPr lang="en-US" altLang="zh-CN" sz="1800" b="0" i="0" dirty="0">
                    <a:solidFill>
                      <a:srgbClr val="00A0AF"/>
                    </a:solidFill>
                    <a:latin typeface="微软雅黑" pitchFamily="34" charset="0"/>
                    <a:ea typeface="楷体" pitchFamily="34" charset="-122"/>
                    <a:cs typeface="微软雅黑" pitchFamily="34" charset="-120"/>
                  </a:rPr>
                  <a:t>（关键点先推导出</a:t>
                </a:r>
                <a14:m>
                  <m:oMath xmlns:m="http://schemas.openxmlformats.org/officeDocument/2006/math">
                    <m:r>
                      <a:rPr lang="en-US" altLang="zh-CN" sz="1800" b="0" i="0">
                        <a:solidFill>
                          <a:srgbClr val="00A0AF"/>
                        </a:solidFill>
                        <a:latin typeface="Cambria Math" pitchFamily="34" charset="0"/>
                        <a:ea typeface="Cambria Math" pitchFamily="34" charset="-122"/>
                        <a:cs typeface="Cambria Math" pitchFamily="34" charset="-120"/>
                      </a:rPr>
                      <m:t>𝑐</m:t>
                    </m:r>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800" b="0" i="0" dirty="0">
                    <a:solidFill>
                      <a:srgbClr val="00A0AF"/>
                    </a:solidFill>
                    <a:latin typeface="微软雅黑" pitchFamily="34" charset="0"/>
                    <a:ea typeface="楷体" pitchFamily="34" charset="-122"/>
                    <a:cs typeface="微软雅黑" pitchFamily="34" charset="-120"/>
                  </a:rPr>
                  <a:t>为奇数,从而确定分类标准）</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的组合有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(1,4)</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,则“回文数”共有4个；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=4</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的组合有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,则“回文数”共有3个；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=5</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=3</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的组合有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,则“回文数”共有2个；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=7</m:t>
                    </m:r>
                  </m:oMath>
                </a14:m>
                <a:r>
                  <a:rPr lang="en-US" altLang="zh-CN" sz="18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=2</m:t>
                    </m:r>
                  </m:oMath>
                </a14:m>
                <a:r>
                  <a:rPr lang="en-US" altLang="zh-CN" sz="1800" b="0" i="0" dirty="0">
                    <a:solidFill>
                      <a:srgbClr val="000000"/>
                    </a:solidFill>
                    <a:latin typeface="微软雅黑" pitchFamily="34" charset="0"/>
                    <a:ea typeface="微软雅黑" pitchFamily="34" charset="-122"/>
                    <a:cs typeface="微软雅黑" pitchFamily="34" charset="-120"/>
                  </a:rPr>
                  <a:t>,故</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𝑎</m:t>
                    </m:r>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𝑏</m:t>
                    </m:r>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微软雅黑" pitchFamily="34" charset="-122"/>
                    <a:cs typeface="微软雅黑" pitchFamily="34" charset="-120"/>
                  </a:rPr>
                  <a:t>的组合有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,则“回文数”共有1个；</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易</a:t>
                </a:r>
                <a:r>
                  <a:rPr lang="en-US" altLang="zh-CN" sz="1800" b="0" i="0">
                    <a:solidFill>
                      <a:srgbClr val="000000"/>
                    </a:solidFill>
                    <a:latin typeface="微软雅黑" pitchFamily="34" charset="0"/>
                    <a:ea typeface="微软雅黑" pitchFamily="34" charset="-122"/>
                    <a:cs typeface="微软雅黑" pitchFamily="34" charset="-120"/>
                  </a:rPr>
                  <a:t>知</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𝑐</m:t>
                    </m:r>
                    <m:r>
                      <a:rPr lang="en-US" altLang="zh-CN" sz="1800" b="0" i="0">
                        <a:solidFill>
                          <a:srgbClr val="000000"/>
                        </a:solidFill>
                        <a:latin typeface="Cambria Math" pitchFamily="34" charset="0"/>
                        <a:ea typeface="Cambria Math" pitchFamily="34" charset="-122"/>
                        <a:cs typeface="Cambria Math" pitchFamily="34" charset="-120"/>
                      </a:rPr>
                      <m:t>≠9</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综上</a:t>
                </a:r>
                <a:r>
                  <a:rPr lang="en-US" altLang="zh-CN" b="0" i="0" dirty="0">
                    <a:solidFill>
                      <a:srgbClr val="000000"/>
                    </a:solidFill>
                    <a:latin typeface="微软雅黑" pitchFamily="34" charset="0"/>
                    <a:ea typeface="微软雅黑" pitchFamily="34" charset="-122"/>
                    <a:cs typeface="微软雅黑" pitchFamily="34" charset="-120"/>
                  </a:rPr>
                  <a:t>，满足条件的五位“回文数”的个数为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4+3+2+1=10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.故选A.</a:t>
                </a:r>
                <a:endParaRPr lang="en-US" altLang="zh-CN" dirty="0"/>
              </a:p>
            </p:txBody>
          </p:sp>
        </mc:Choice>
        <mc:Fallback>
          <p:sp>
            <p:nvSpPr>
              <p:cNvPr id="2" name="QC_5_AS.10_1#546ab08da?vop=1&amp;pid=d3b18c74e&amp;color=0,0,0&amp;vtp=1&amp;bt=1&amp;bbb=1&amp;hb=1"/>
              <p:cNvSpPr>
                <a:spLocks noRot="1" noChangeAspect="1" noMove="1" noResize="1" noEditPoints="1" noAdjustHandles="1" noChangeArrowheads="1" noChangeShapeType="1" noTextEdit="1"/>
              </p:cNvSpPr>
              <p:nvPr/>
            </p:nvSpPr>
            <p:spPr>
              <a:xfrm>
                <a:off x="832104" y="1508760"/>
                <a:ext cx="10533888" cy="3707130"/>
              </a:xfrm>
              <a:prstGeom prst="rect">
                <a:avLst/>
              </a:prstGeom>
              <a:blipFill>
                <a:blip r:embed="rId3"/>
                <a:stretch>
                  <a:fillRect l="-1389" b="-3618"/>
                </a:stretch>
              </a:blipFill>
              <a:ln/>
            </p:spPr>
            <p:txBody>
              <a:bodyPr/>
              <a:lstStyle/>
              <a:p>
                <a:r>
                  <a:rPr lang="zh-CN" altLang="en-US">
                    <a:noFill/>
                  </a:rPr>
                  <a:t> </a:t>
                </a:r>
              </a:p>
            </p:txBody>
          </p:sp>
        </mc:Fallback>
      </mc:AlternateContent>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BD.11_1#288ee6d06?vop=1&amp;pid=6f075f4f1&amp;color=0,0,0&amp;vtp=1&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4.</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现有甲、乙、丙三位游客，准备从世界之窗、欢乐谷、锦绣中华民俗村</a:t>
            </a:r>
            <a:r>
              <a:rPr lang="en-US" altLang="zh-CN" sz="1800" b="0" i="0">
                <a:solidFill>
                  <a:srgbClr val="000000"/>
                </a:solidFill>
                <a:latin typeface="微软雅黑" pitchFamily="34" charset="0"/>
                <a:ea typeface="微软雅黑" pitchFamily="34" charset="-122"/>
                <a:cs typeface="微软雅黑" pitchFamily="34" charset="-120"/>
              </a:rPr>
              <a:t>、东部华侨城四个景点中各自</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随机选择一个景点游玩</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a:solidFill>
                  <a:srgbClr val="000000"/>
                </a:solidFill>
                <a:latin typeface="微软雅黑" pitchFamily="34" charset="0"/>
                <a:ea typeface="微软雅黑" pitchFamily="34" charset="-122"/>
                <a:cs typeface="微软雅黑" pitchFamily="34" charset="-120"/>
              </a:rPr>
              <a:t>则他们三个人中恰有两人选择同一景点的概率是(</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12_1#288ee6d06.bracket?vop=1&amp;pid=6f075f4f1&amp;color=0,0,0&amp;vpa=4&amp;vtp=1"/>
          <p:cNvSpPr/>
          <p:nvPr/>
        </p:nvSpPr>
        <p:spPr>
          <a:xfrm>
            <a:off x="8330660"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B</a:t>
            </a:r>
            <a:endParaRPr lang="en-US" altLang="zh-CN" dirty="0"/>
          </a:p>
        </p:txBody>
      </p:sp>
      <mc:AlternateContent xmlns:mc="http://schemas.openxmlformats.org/markup-compatibility/2006">
        <mc:Choice xmlns:a14="http://schemas.microsoft.com/office/drawing/2010/main" Requires="a14">
          <p:sp>
            <p:nvSpPr>
              <p:cNvPr id="4" name="QC_5_BD.11_2#288ee6d06.choices?vop=1&amp;pid=6f075f4f1&amp;color=0,0,0&amp;vtp=1&amp;bbb=1"/>
              <p:cNvSpPr/>
              <p:nvPr/>
            </p:nvSpPr>
            <p:spPr>
              <a:xfrm>
                <a:off x="832104" y="2279777"/>
                <a:ext cx="10533888" cy="536575"/>
              </a:xfrm>
              <a:prstGeom prst="rect">
                <a:avLst/>
              </a:prstGeom>
              <a:noFill/>
              <a:ln/>
            </p:spPr>
            <p:txBody>
              <a:bodyPr wrap="none" lIns="0" tIns="0" rIns="0" bIns="0" rtlCol="0" anchor="t"/>
              <a:lstStyle/>
              <a:p>
                <a:pPr latinLnBrk="1">
                  <a:lnSpc>
                    <a:spcPts val="4600"/>
                  </a:lnSpc>
                  <a:tabLst>
                    <a:tab pos="2728722" algn="l"/>
                    <a:tab pos="5419344" algn="l"/>
                    <a:tab pos="8122666"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37</m:t>
                        </m:r>
                      </m:num>
                      <m:den>
                        <m:r>
                          <a:rPr lang="en-US" altLang="zh-CN" sz="1800" b="0" i="0">
                            <a:solidFill>
                              <a:srgbClr val="000000"/>
                            </a:solidFill>
                            <a:latin typeface="Cambria Math" pitchFamily="34" charset="0"/>
                            <a:ea typeface="Cambria Math" pitchFamily="34" charset="-122"/>
                            <a:cs typeface="Cambria Math" pitchFamily="34" charset="-120"/>
                          </a:rPr>
                          <m:t>81</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9</m:t>
                        </m:r>
                      </m:num>
                      <m:den>
                        <m:r>
                          <a:rPr lang="en-US" altLang="zh-CN" sz="1800" b="0" i="0">
                            <a:solidFill>
                              <a:srgbClr val="000000"/>
                            </a:solidFill>
                            <a:latin typeface="Cambria Math" pitchFamily="34" charset="0"/>
                            <a:ea typeface="Cambria Math" pitchFamily="34" charset="-122"/>
                            <a:cs typeface="Cambria Math" pitchFamily="34" charset="-120"/>
                          </a:rPr>
                          <m:t>16</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37</m:t>
                        </m:r>
                      </m:num>
                      <m:den>
                        <m:r>
                          <a:rPr lang="en-US" altLang="zh-CN" sz="1800" b="0" i="0">
                            <a:solidFill>
                              <a:srgbClr val="000000"/>
                            </a:solidFill>
                            <a:latin typeface="Cambria Math" pitchFamily="34" charset="0"/>
                            <a:ea typeface="Cambria Math" pitchFamily="34" charset="-122"/>
                            <a:cs typeface="Cambria Math" pitchFamily="34" charset="-120"/>
                          </a:rPr>
                          <m:t>64</m:t>
                        </m:r>
                      </m:den>
                    </m:f>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14:m>
                  <m:oMath xmlns:m="http://schemas.openxmlformats.org/officeDocument/2006/math">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800" b="0" i="0">
                            <a:solidFill>
                              <a:srgbClr val="000000"/>
                            </a:solidFill>
                            <a:latin typeface="Cambria Math" pitchFamily="34" charset="0"/>
                            <a:ea typeface="Cambria Math" pitchFamily="34" charset="-122"/>
                            <a:cs typeface="Cambria Math" pitchFamily="34" charset="-120"/>
                          </a:rPr>
                          <m:t>5</m:t>
                        </m:r>
                      </m:num>
                      <m:den>
                        <m:r>
                          <a:rPr lang="en-US" altLang="zh-CN" sz="1800" b="0" i="0">
                            <a:solidFill>
                              <a:srgbClr val="000000"/>
                            </a:solidFill>
                            <a:latin typeface="Cambria Math" pitchFamily="34" charset="0"/>
                            <a:ea typeface="Cambria Math" pitchFamily="34" charset="-122"/>
                            <a:cs typeface="Cambria Math" pitchFamily="34" charset="-120"/>
                          </a:rPr>
                          <m:t>8</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800" dirty="0"/>
              </a:p>
            </p:txBody>
          </p:sp>
        </mc:Choice>
        <mc:Fallback>
          <p:sp>
            <p:nvSpPr>
              <p:cNvPr id="4" name="QC_5_BD.11_2#288ee6d06.choices?vop=1&amp;pid=6f075f4f1&amp;color=0,0,0&amp;vtp=1&amp;bbb=1"/>
              <p:cNvSpPr>
                <a:spLocks noRot="1" noChangeAspect="1" noMove="1" noResize="1" noEditPoints="1" noAdjustHandles="1" noChangeArrowheads="1" noChangeShapeType="1" noTextEdit="1"/>
              </p:cNvSpPr>
              <p:nvPr/>
            </p:nvSpPr>
            <p:spPr>
              <a:xfrm>
                <a:off x="832104" y="2279777"/>
                <a:ext cx="10533888" cy="536575"/>
              </a:xfrm>
              <a:prstGeom prst="rect">
                <a:avLst/>
              </a:prstGeom>
              <a:blipFill>
                <a:blip r:embed="rId3"/>
                <a:stretch>
                  <a:fillRect l="-1389" b="-14773"/>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5_EX.13_1#288ee6d06?vop=1&amp;pid=6f075f4f1&amp;color=0,0,0&amp;vtp=1&amp;bbb=1&amp;hb=1"/>
              <p:cNvSpPr/>
              <p:nvPr/>
            </p:nvSpPr>
            <p:spPr>
              <a:xfrm>
                <a:off x="832104" y="2821178"/>
                <a:ext cx="10533888" cy="83820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思路导引</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根据题意计算出三位游客分别从四个景点中随机选择一个的情况总数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再计算出恰有两个人选</a:t>
                </a:r>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择同一景点的情况数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𝑛</m:t>
                    </m:r>
                  </m:oMath>
                </a14:m>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根据古典概型得所求概率</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𝑛</m:t>
                        </m:r>
                      </m:num>
                      <m:den>
                        <m:r>
                          <a:rPr lang="en-US" altLang="zh-CN" b="0" i="0">
                            <a:solidFill>
                              <a:srgbClr val="000000"/>
                            </a:solidFill>
                            <a:latin typeface="Cambria Math" pitchFamily="34" charset="0"/>
                            <a:ea typeface="Cambria Math" pitchFamily="34" charset="-122"/>
                            <a:cs typeface="Cambria Math" pitchFamily="34" charset="-120"/>
                          </a:rPr>
                          <m:t>𝑁</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即可求解</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5" name="QC_5_EX.13_1#288ee6d06?vop=1&amp;pid=6f075f4f1&amp;color=0,0,0&amp;vtp=1&amp;bbb=1&amp;hb=1"/>
              <p:cNvSpPr>
                <a:spLocks noRot="1" noChangeAspect="1" noMove="1" noResize="1" noEditPoints="1" noAdjustHandles="1" noChangeArrowheads="1" noChangeShapeType="1" noTextEdit="1"/>
              </p:cNvSpPr>
              <p:nvPr/>
            </p:nvSpPr>
            <p:spPr>
              <a:xfrm>
                <a:off x="832104" y="2821178"/>
                <a:ext cx="10533888" cy="838200"/>
              </a:xfrm>
              <a:prstGeom prst="rect">
                <a:avLst/>
              </a:prstGeom>
              <a:blipFill>
                <a:blip r:embed="rId4"/>
                <a:stretch>
                  <a:fillRect l="-1389" r="-231" b="-1021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5_AS.14_1#288ee6d06?vop=1&amp;pid=6f075f4f1&amp;color=0,0,0&amp;vtp=1&amp;bbb=1&amp;hb=1"/>
              <p:cNvSpPr/>
              <p:nvPr/>
            </p:nvSpPr>
            <p:spPr>
              <a:xfrm>
                <a:off x="832104" y="3659568"/>
                <a:ext cx="10533888" cy="167640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【解析】三位游客分别从四个景点中随机选择一个,共有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=4×4×4=64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（种）情况</a:t>
                </a:r>
                <a:r>
                  <a:rPr lang="en-US" altLang="zh-CN" sz="1800" b="0" i="0">
                    <a:solidFill>
                      <a:srgbClr val="000000"/>
                    </a:solidFill>
                    <a:latin typeface="微软雅黑" pitchFamily="34" charset="0"/>
                    <a:ea typeface="微软雅黑" pitchFamily="34" charset="-122"/>
                    <a:cs typeface="微软雅黑" pitchFamily="34" charset="-120"/>
                  </a:rPr>
                  <a:t>；先从三位游客中</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选择两个人去同一个景点</a:t>
                </a:r>
                <a:r>
                  <a:rPr lang="en-US" altLang="zh-CN" sz="1800" b="0" i="0" dirty="0">
                    <a:solidFill>
                      <a:srgbClr val="000000"/>
                    </a:solidFill>
                    <a:latin typeface="微软雅黑" pitchFamily="34" charset="0"/>
                    <a:ea typeface="微软雅黑" pitchFamily="34" charset="-122"/>
                    <a:cs typeface="微软雅黑" pitchFamily="34" charset="-120"/>
                  </a:rPr>
                  <a:t>,有3种不同的方法,景点有4种选择,最后剩下的游客还有三个景点可以选择</a:t>
                </a:r>
                <a:r>
                  <a:rPr lang="en-US" altLang="zh-CN" sz="1800" b="0" i="0">
                    <a:solidFill>
                      <a:srgbClr val="000000"/>
                    </a:solidFill>
                    <a:latin typeface="微软雅黑" pitchFamily="34" charset="0"/>
                    <a:ea typeface="微软雅黑" pitchFamily="34" charset="-122"/>
                    <a:cs typeface="微软雅黑" pitchFamily="34" charset="-120"/>
                  </a:rPr>
                  <a:t>,所以</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三人中恰有两人选择同一景点的情况数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=3×4×3=36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,所以恰有两人选择同一景点的概率</a:t>
                </a:r>
              </a:p>
              <a:p>
                <a:pPr latinLnBrk="1">
                  <a:lnSpc>
                    <a:spcPts val="3300"/>
                  </a:lnSpc>
                </a:pP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𝑃</m:t>
                    </m:r>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𝑛</m:t>
                        </m:r>
                      </m:num>
                      <m:den>
                        <m:r>
                          <a:rPr lang="en-US" altLang="zh-CN" b="0" i="0">
                            <a:solidFill>
                              <a:srgbClr val="000000"/>
                            </a:solidFill>
                            <a:latin typeface="Cambria Math" pitchFamily="34" charset="0"/>
                            <a:ea typeface="Cambria Math" pitchFamily="34" charset="-122"/>
                            <a:cs typeface="Cambria Math" pitchFamily="34" charset="-120"/>
                          </a:rPr>
                          <m:t>𝑁</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36</m:t>
                        </m:r>
                      </m:num>
                      <m:den>
                        <m:r>
                          <a:rPr lang="en-US" altLang="zh-CN" b="0" i="0">
                            <a:solidFill>
                              <a:srgbClr val="000000"/>
                            </a:solidFill>
                            <a:latin typeface="Cambria Math" pitchFamily="34" charset="0"/>
                            <a:ea typeface="Cambria Math" pitchFamily="34" charset="-122"/>
                            <a:cs typeface="Cambria Math" pitchFamily="34" charset="-120"/>
                          </a:rPr>
                          <m:t>64</m:t>
                        </m:r>
                      </m:den>
                    </m:f>
                    <m:r>
                      <a:rPr lang="en-US" altLang="zh-CN" b="0" i="0">
                        <a:solidFill>
                          <a:srgbClr val="000000"/>
                        </a:solidFill>
                        <a:latin typeface="Cambria Math" pitchFamily="34" charset="0"/>
                        <a:ea typeface="Cambria Math" pitchFamily="34" charset="-122"/>
                        <a:cs typeface="Cambria Math" pitchFamily="34" charset="-120"/>
                      </a:rPr>
                      <m:t>=</m:t>
                    </m:r>
                    <m:f>
                      <m:f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b="0" i="0">
                            <a:solidFill>
                              <a:srgbClr val="000000"/>
                            </a:solidFill>
                            <a:latin typeface="Cambria Math" pitchFamily="34" charset="0"/>
                            <a:ea typeface="Cambria Math" pitchFamily="34" charset="-122"/>
                            <a:cs typeface="Cambria Math" pitchFamily="34" charset="-120"/>
                          </a:rPr>
                          <m:t>9</m:t>
                        </m:r>
                      </m:num>
                      <m:den>
                        <m:r>
                          <a:rPr lang="en-US" altLang="zh-CN" b="0" i="0">
                            <a:solidFill>
                              <a:srgbClr val="000000"/>
                            </a:solidFill>
                            <a:latin typeface="Cambria Math" pitchFamily="34" charset="0"/>
                            <a:ea typeface="Cambria Math" pitchFamily="34" charset="-122"/>
                            <a:cs typeface="Cambria Math" pitchFamily="34" charset="-120"/>
                          </a:rPr>
                          <m:t>16</m:t>
                        </m:r>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.故选B.</a:t>
                </a:r>
                <a:endParaRPr lang="en-US" altLang="zh-CN" dirty="0"/>
              </a:p>
            </p:txBody>
          </p:sp>
        </mc:Choice>
        <mc:Fallback>
          <p:sp>
            <p:nvSpPr>
              <p:cNvPr id="6" name="QC_5_AS.14_1#288ee6d06?vop=1&amp;pid=6f075f4f1&amp;color=0,0,0&amp;vtp=1&amp;bbb=1&amp;hb=1"/>
              <p:cNvSpPr>
                <a:spLocks noRot="1" noChangeAspect="1" noMove="1" noResize="1" noEditPoints="1" noAdjustHandles="1" noChangeArrowheads="1" noChangeShapeType="1" noTextEdit="1"/>
              </p:cNvSpPr>
              <p:nvPr/>
            </p:nvSpPr>
            <p:spPr>
              <a:xfrm>
                <a:off x="832104" y="3659568"/>
                <a:ext cx="10533888" cy="1676400"/>
              </a:xfrm>
              <a:prstGeom prst="rect">
                <a:avLst/>
              </a:prstGeom>
              <a:blipFill>
                <a:blip r:embed="rId5"/>
                <a:stretch>
                  <a:fillRect l="-1389" r="-694" b="-509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15_1#a1d3f03a5?vop=1&amp;pid=6f075f4f1&amp;color=0,0,0&amp;vtp=1&amp;bt=1&amp;bbb=1&amp;hb=1"/>
          <p:cNvSpPr/>
          <p:nvPr/>
        </p:nvSpPr>
        <p:spPr>
          <a:xfrm>
            <a:off x="832104" y="1508760"/>
            <a:ext cx="10533888" cy="7702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5.</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只用0，1，2这三个数字组成一个五位数，规定这三个数字必须全部使用，</a:t>
            </a:r>
            <a:r>
              <a:rPr lang="en-US" altLang="zh-CN" sz="1800" b="0" i="0">
                <a:solidFill>
                  <a:srgbClr val="000000"/>
                </a:solidFill>
                <a:latin typeface="微软雅黑" pitchFamily="34" charset="0"/>
                <a:ea typeface="微软雅黑" pitchFamily="34" charset="-122"/>
                <a:cs typeface="微软雅黑" pitchFamily="34" charset="-120"/>
              </a:rPr>
              <a:t>且同一数字不能相邻出现，</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则这样的五位数共有(</a:t>
            </a:r>
            <a:r>
              <a:rPr lang="en-US" altLang="zh-CN" b="0" i="0">
                <a:solidFill>
                  <a:srgbClr val="000000"/>
                </a:solidFill>
                <a:latin typeface="SimSun" pitchFamily="34" charset="0"/>
                <a:ea typeface="SimSun" pitchFamily="34" charset="-122"/>
                <a:cs typeface="SimSun" pitchFamily="34" charset="-120"/>
              </a:rPr>
              <a:t> </a:t>
            </a:r>
            <a:r>
              <a:rPr lang="en-US" altLang="zh-CN" b="1" i="0">
                <a:solidFill>
                  <a:srgbClr val="000000"/>
                </a:solidFill>
                <a:latin typeface="SimSun" pitchFamily="34" charset="0"/>
                <a:ea typeface="SimSun" pitchFamily="34" charset="-122"/>
                <a:cs typeface="SimSun" pitchFamily="34" charset="-120"/>
              </a:rPr>
              <a:t>    </a:t>
            </a:r>
            <a:r>
              <a:rPr lang="en-US" altLang="zh-CN" b="0" i="0">
                <a:solidFill>
                  <a:srgbClr val="000000"/>
                </a:solidFill>
                <a:latin typeface="微软雅黑" pitchFamily="34" charset="0"/>
                <a:ea typeface="微软雅黑" pitchFamily="34" charset="-122"/>
                <a:cs typeface="微软雅黑" pitchFamily="34" charset="-120"/>
              </a:rPr>
              <a:t>)</a:t>
            </a:r>
            <a:endParaRPr lang="en-US" altLang="zh-CN" dirty="0"/>
          </a:p>
        </p:txBody>
      </p:sp>
      <p:sp>
        <p:nvSpPr>
          <p:cNvPr id="3" name="QC_5_AN.16_1#a1d3f03a5.bracket?vop=1&amp;pid=6f075f4f1&amp;color=0,0,0&amp;vpa=5&amp;vtp=1"/>
          <p:cNvSpPr/>
          <p:nvPr/>
        </p:nvSpPr>
        <p:spPr>
          <a:xfrm>
            <a:off x="3072860" y="1914525"/>
            <a:ext cx="331788" cy="353822"/>
          </a:xfrm>
          <a:prstGeom prst="rect">
            <a:avLst/>
          </a:prstGeom>
          <a:noFill/>
          <a:ln/>
        </p:spPr>
        <p:txBody>
          <a:bodyPr wrap="none" lIns="0" tIns="0" rIns="0" bIns="0" rtlCol="0" anchor="t"/>
          <a:lstStyle/>
          <a:p>
            <a:pPr algn="ctr" latinLnBrk="1">
              <a:lnSpc>
                <a:spcPts val="3100"/>
              </a:lnSpc>
            </a:pPr>
            <a:r>
              <a:rPr lang="en-US" altLang="zh-CN" b="1" i="0" dirty="0">
                <a:solidFill>
                  <a:srgbClr val="FF0000"/>
                </a:solidFill>
                <a:latin typeface="Arial (正文)" pitchFamily="34" charset="0"/>
                <a:ea typeface="微软雅黑" pitchFamily="34" charset="-122"/>
                <a:cs typeface="Arial (正文)" pitchFamily="34" charset="-120"/>
              </a:rPr>
              <a:t>A</a:t>
            </a:r>
            <a:endParaRPr lang="en-US" altLang="zh-CN" dirty="0"/>
          </a:p>
        </p:txBody>
      </p:sp>
      <p:sp>
        <p:nvSpPr>
          <p:cNvPr id="4" name="QC_5_BD.15_2#a1d3f03a5.choices?vop=1&amp;pid=6f075f4f1&amp;color=0,0,0&amp;vtp=1&amp;bbb=1"/>
          <p:cNvSpPr/>
          <p:nvPr/>
        </p:nvSpPr>
        <p:spPr>
          <a:xfrm>
            <a:off x="832104" y="2321750"/>
            <a:ext cx="10533888" cy="360680"/>
          </a:xfrm>
          <a:prstGeom prst="rect">
            <a:avLst/>
          </a:prstGeom>
          <a:noFill/>
          <a:ln/>
        </p:spPr>
        <p:txBody>
          <a:bodyPr wrap="none" lIns="0" tIns="0" rIns="0" bIns="0" rtlCol="0" anchor="t"/>
          <a:lstStyle/>
          <a:p>
            <a:pPr latinLnBrk="1">
              <a:lnSpc>
                <a:spcPts val="3200"/>
              </a:lnSpc>
              <a:tabLst>
                <a:tab pos="2706497" algn="l"/>
                <a:tab pos="5374894" algn="l"/>
                <a:tab pos="8055991" algn="l"/>
              </a:tabLst>
            </a:pPr>
            <a:r>
              <a:rPr lang="en-US" altLang="zh-CN" sz="1800" b="0" i="0" dirty="0">
                <a:solidFill>
                  <a:srgbClr val="000000"/>
                </a:solidFill>
                <a:latin typeface="微软雅黑" pitchFamily="34" charset="0"/>
                <a:ea typeface="微软雅黑" pitchFamily="34" charset="-122"/>
                <a:cs typeface="微软雅黑" pitchFamily="34" charset="-120"/>
              </a:rPr>
              <a:t>A.</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28个</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B</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24个</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C</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22个</a:t>
            </a:r>
            <a:r>
              <a:rPr lang="en-US" altLang="zh-CN" sz="1800" b="0" i="0" spc="-1030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D</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18个</a:t>
            </a:r>
            <a:endParaRPr lang="en-US" altLang="zh-CN" sz="1800" dirty="0"/>
          </a:p>
        </p:txBody>
      </p:sp>
      <p:sp>
        <p:nvSpPr>
          <p:cNvPr id="5" name="QC_5_EX.17_1#a1d3f03a5?vop=1&amp;pid=6f075f4f1&amp;color=0,0,0&amp;vtp=1&amp;bbb=1&amp;hb=1"/>
          <p:cNvSpPr/>
          <p:nvPr/>
        </p:nvSpPr>
        <p:spPr>
          <a:xfrm>
            <a:off x="832104" y="2742057"/>
            <a:ext cx="10533888" cy="7702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攻略上分</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0</a:t>
            </a:r>
            <a:r>
              <a:rPr lang="en-US" altLang="zh-CN" sz="1800" b="0" i="0" dirty="0">
                <a:solidFill>
                  <a:srgbClr val="000000"/>
                </a:solidFill>
                <a:latin typeface="微软雅黑" pitchFamily="34" charset="0"/>
                <a:ea typeface="楷体" pitchFamily="34" charset="-122"/>
                <a:cs typeface="微软雅黑" pitchFamily="34" charset="-120"/>
              </a:rPr>
              <a:t>不能排首位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可以从其余两个数字中选一个排首位</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然后再排其余四个数位</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又因为这三个数字必</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须全部使用</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所以可利用正难则反的处理策略</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AlternateContent xmlns:mc="http://schemas.openxmlformats.org/markup-compatibility/2006">
        <mc:Choice xmlns:a14="http://schemas.microsoft.com/office/drawing/2010/main" Requires="a14">
          <p:sp>
            <p:nvSpPr>
              <p:cNvPr id="6" name="QC_5_AS.18_1#a1d3f03a5?vop=1&amp;pid=6f075f4f1&amp;color=0,0,0&amp;vtp=1&amp;bbb=1&amp;hb=1"/>
              <p:cNvSpPr/>
              <p:nvPr/>
            </p:nvSpPr>
            <p:spPr>
              <a:xfrm>
                <a:off x="832104" y="3561842"/>
                <a:ext cx="10533888" cy="24498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【解析】先保证首位不为0且同一数字不能相邻出现,</a:t>
                </a:r>
                <a:r>
                  <a:rPr lang="en-US" altLang="zh-CN" sz="1800" b="0" i="0" dirty="0">
                    <a:solidFill>
                      <a:srgbClr val="00A0AF"/>
                    </a:solidFill>
                    <a:latin typeface="微软雅黑" pitchFamily="34" charset="0"/>
                    <a:ea typeface="楷体" pitchFamily="34" charset="-122"/>
                    <a:cs typeface="微软雅黑" pitchFamily="34" charset="-120"/>
                  </a:rPr>
                  <a:t>（提示：限制条件复杂</a:t>
                </a:r>
                <a:r>
                  <a:rPr lang="en-US" altLang="zh-CN" sz="1800" b="0" i="0">
                    <a:solidFill>
                      <a:srgbClr val="00A0AF"/>
                    </a:solidFill>
                    <a:latin typeface="微软雅黑" pitchFamily="34" charset="0"/>
                    <a:ea typeface="楷体" pitchFamily="34" charset="-122"/>
                    <a:cs typeface="微软雅黑" pitchFamily="34" charset="-120"/>
                  </a:rPr>
                  <a:t>,暂不考虑三个数字必须全部使</a:t>
                </a:r>
              </a:p>
              <a:p>
                <a:pPr latinLnBrk="1">
                  <a:lnSpc>
                    <a:spcPts val="3300"/>
                  </a:lnSpc>
                </a:pPr>
                <a:r>
                  <a:rPr lang="en-US" altLang="zh-CN" sz="1800" b="0" i="0">
                    <a:solidFill>
                      <a:srgbClr val="00A0AF"/>
                    </a:solidFill>
                    <a:latin typeface="微软雅黑" pitchFamily="34" charset="0"/>
                    <a:ea typeface="楷体" pitchFamily="34" charset="-122"/>
                    <a:cs typeface="微软雅黑" pitchFamily="34" charset="-120"/>
                  </a:rPr>
                  <a:t>用</a:t>
                </a:r>
                <a:r>
                  <a:rPr lang="en-US" altLang="zh-CN" sz="1800" b="0" i="0" dirty="0">
                    <a:solidFill>
                      <a:srgbClr val="00A0AF"/>
                    </a:solidFill>
                    <a:latin typeface="微软雅黑" pitchFamily="34" charset="0"/>
                    <a:ea typeface="楷体"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则</a:t>
                </a:r>
                <a:r>
                  <a:rPr lang="en-US" altLang="zh-CN" sz="1800" b="0" i="0">
                    <a:solidFill>
                      <a:srgbClr val="000000"/>
                    </a:solidFill>
                    <a:latin typeface="微软雅黑" pitchFamily="34" charset="0"/>
                    <a:ea typeface="微软雅黑" pitchFamily="34" charset="-122"/>
                    <a:cs typeface="微软雅黑" pitchFamily="34" charset="-120"/>
                  </a:rPr>
                  <a:t>首位有</a:t>
                </a:r>
                <a:r>
                  <a:rPr lang="en-US" altLang="zh-CN" sz="1800" b="0" i="0" dirty="0">
                    <a:solidFill>
                      <a:srgbClr val="000000"/>
                    </a:solidFill>
                    <a:latin typeface="微软雅黑" pitchFamily="34" charset="0"/>
                    <a:ea typeface="微软雅黑" pitchFamily="34" charset="-122"/>
                    <a:cs typeface="微软雅黑" pitchFamily="34" charset="-120"/>
                  </a:rPr>
                  <a:t>2种选择且其余各位均有2种选择,可得这样的五位数的个数为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4</m:t>
                        </m:r>
                      </m:sup>
                    </m:sSup>
                    <m:r>
                      <a:rPr lang="en-US" altLang="zh-CN" sz="1800" b="0" i="0">
                        <a:solidFill>
                          <a:srgbClr val="000000"/>
                        </a:solidFill>
                        <a:latin typeface="Cambria Math" pitchFamily="34" charset="0"/>
                        <a:ea typeface="Cambria Math" pitchFamily="34" charset="-122"/>
                        <a:cs typeface="Cambria Math" pitchFamily="34" charset="-120"/>
                      </a:rPr>
                      <m:t>=32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然</a:t>
                </a:r>
                <a:r>
                  <a:rPr lang="en-US" altLang="zh-CN" sz="1800" b="0" i="0">
                    <a:solidFill>
                      <a:srgbClr val="000000"/>
                    </a:solidFill>
                    <a:latin typeface="微软雅黑" pitchFamily="34" charset="0"/>
                    <a:ea typeface="微软雅黑" pitchFamily="34" charset="-122"/>
                    <a:cs typeface="微软雅黑" pitchFamily="34" charset="-120"/>
                  </a:rPr>
                  <a:t>后考虑首位不为</a:t>
                </a:r>
                <a:r>
                  <a:rPr lang="en-US" altLang="zh-CN" sz="1800" b="0" i="0" dirty="0">
                    <a:solidFill>
                      <a:srgbClr val="000000"/>
                    </a:solidFill>
                    <a:latin typeface="微软雅黑" pitchFamily="34" charset="0"/>
                    <a:ea typeface="微软雅黑" pitchFamily="34" charset="-122"/>
                    <a:cs typeface="微软雅黑" pitchFamily="34" charset="-120"/>
                  </a:rPr>
                  <a:t>0,且只有两个数字组成的五位数,有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202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10</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101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12</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121</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21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212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,共4种情况.</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所</a:t>
                </a:r>
                <a:r>
                  <a:rPr lang="en-US" altLang="zh-CN" sz="1800" b="0" i="0">
                    <a:solidFill>
                      <a:srgbClr val="000000"/>
                    </a:solidFill>
                    <a:latin typeface="微软雅黑" pitchFamily="34" charset="0"/>
                    <a:ea typeface="微软雅黑" pitchFamily="34" charset="-122"/>
                    <a:cs typeface="微软雅黑" pitchFamily="34" charset="-120"/>
                  </a:rPr>
                  <a:t>以所求五位数的个数为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32−4=28</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（提示：正难则反）</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故选</a:t>
                </a:r>
                <a:r>
                  <a:rPr lang="en-US" altLang="zh-CN" b="0" i="0" dirty="0">
                    <a:solidFill>
                      <a:srgbClr val="000000"/>
                    </a:solidFill>
                    <a:latin typeface="微软雅黑" pitchFamily="34" charset="0"/>
                    <a:ea typeface="微软雅黑" pitchFamily="34" charset="-122"/>
                    <a:cs typeface="微软雅黑" pitchFamily="34" charset="-120"/>
                  </a:rPr>
                  <a:t>A.</a:t>
                </a:r>
                <a:endParaRPr lang="en-US" altLang="zh-CN" dirty="0"/>
              </a:p>
            </p:txBody>
          </p:sp>
        </mc:Choice>
        <mc:Fallback>
          <p:sp>
            <p:nvSpPr>
              <p:cNvPr id="6" name="QC_5_AS.18_1#a1d3f03a5?vop=1&amp;pid=6f075f4f1&amp;color=0,0,0&amp;vtp=1&amp;bbb=1&amp;hb=1"/>
              <p:cNvSpPr>
                <a:spLocks noRot="1" noChangeAspect="1" noMove="1" noResize="1" noEditPoints="1" noAdjustHandles="1" noChangeArrowheads="1" noChangeShapeType="1" noTextEdit="1"/>
              </p:cNvSpPr>
              <p:nvPr/>
            </p:nvSpPr>
            <p:spPr>
              <a:xfrm>
                <a:off x="832104" y="3561842"/>
                <a:ext cx="10533888" cy="2449830"/>
              </a:xfrm>
              <a:prstGeom prst="rect">
                <a:avLst/>
              </a:prstGeom>
              <a:blipFill>
                <a:blip r:embed="rId3"/>
                <a:stretch>
                  <a:fillRect l="-1389" r="-1505" b="-57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6">
                                            <p:txEl>
                                              <p:pRg st="4" end="4"/>
                                            </p:txEl>
                                          </p:spTgt>
                                        </p:tgtEl>
                                        <p:attrNameLst>
                                          <p:attrName>style.visibility</p:attrName>
                                        </p:attrNameLst>
                                      </p:cBhvr>
                                      <p:to>
                                        <p:strVal val="visible"/>
                                      </p:to>
                                    </p:set>
                                    <p:anim calcmode="lin" valueType="num">
                                      <p:cBhvr additive="base">
                                        <p:cTn id="5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6">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6">
                                            <p:txEl>
                                              <p:pRg st="5" end="5"/>
                                            </p:txEl>
                                          </p:spTgt>
                                        </p:tgtEl>
                                        <p:attrNameLst>
                                          <p:attrName>style.visibility</p:attrName>
                                        </p:attrNameLst>
                                      </p:cBhvr>
                                      <p:to>
                                        <p:strVal val="visible"/>
                                      </p:to>
                                    </p:set>
                                    <p:anim calcmode="lin" valueType="num">
                                      <p:cBhvr additive="base">
                                        <p:cTn id="55"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B_5_BD.19_1#b19442955?vop=1&amp;pid=6f075f4f1&amp;color=0,0,0&amp;vtp=1&amp;bt=1&amp;bbb=1"/>
              <p:cNvSpPr/>
              <p:nvPr/>
            </p:nvSpPr>
            <p:spPr>
              <a:xfrm>
                <a:off x="832104" y="1508760"/>
                <a:ext cx="10533888" cy="360680"/>
              </a:xfrm>
              <a:prstGeom prst="rect">
                <a:avLst/>
              </a:prstGeom>
              <a:noFill/>
              <a:ln/>
            </p:spPr>
            <p:txBody>
              <a:bodyPr wrap="none" lIns="0" tIns="0" rIns="0" bIns="0" rtlCol="0" anchor="t"/>
              <a:lstStyle/>
              <a:p>
                <a:pPr algn="l" latinLnBrk="1">
                  <a:lnSpc>
                    <a:spcPts val="3200"/>
                  </a:lnSpc>
                </a:pPr>
                <a:r>
                  <a:rPr lang="en-US" altLang="zh-CN" sz="1800" b="0" i="0" dirty="0">
                    <a:solidFill>
                      <a:srgbClr val="000000"/>
                    </a:solidFill>
                    <a:latin typeface="微软雅黑" pitchFamily="34" charset="0"/>
                    <a:ea typeface="微软雅黑" pitchFamily="34" charset="-122"/>
                    <a:cs typeface="微软雅黑" pitchFamily="34" charset="-120"/>
                  </a:rPr>
                  <a:t>6.</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1" i="0" dirty="0">
                    <a:solidFill>
                      <a:srgbClr val="000000"/>
                    </a:solidFill>
                    <a:latin typeface="微软雅黑" pitchFamily="34" charset="0"/>
                    <a:ea typeface="微软雅黑" pitchFamily="34" charset="-122"/>
                    <a:cs typeface="微软雅黑" pitchFamily="34" charset="-120"/>
                  </a:rPr>
                  <a:t>教材变式</a:t>
                </a:r>
                <a:r>
                  <a:rPr lang="en-US" altLang="zh-CN" sz="1800" b="1"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800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有</a:t>
                </a:r>
                <a:r>
                  <a:rPr lang="en-US" altLang="zh-CN" sz="1800" i="0">
                    <a:solidFill>
                      <a:srgbClr val="000000"/>
                    </a:solidFill>
                    <a:latin typeface="SimSun" pitchFamily="34" charset="0"/>
                    <a:ea typeface="SimSun" pitchFamily="34" charset="-122"/>
                    <a:cs typeface="SimSun" pitchFamily="34" charset="-120"/>
                  </a:rPr>
                  <a:t>____</a:t>
                </a:r>
                <a:r>
                  <a:rPr lang="en-US" altLang="zh-CN" sz="1800" b="0" i="0">
                    <a:solidFill>
                      <a:srgbClr val="000000"/>
                    </a:solidFill>
                    <a:latin typeface="微软雅黑" pitchFamily="34" charset="0"/>
                    <a:ea typeface="微软雅黑" pitchFamily="34" charset="-122"/>
                    <a:cs typeface="微软雅黑" pitchFamily="34" charset="-120"/>
                  </a:rPr>
                  <a:t>个不同的正因数</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2" name="QB_5_BD.19_1#b19442955?vop=1&amp;pid=6f075f4f1&amp;color=0,0,0&amp;vtp=1&amp;bt=1&amp;bbb=1"/>
              <p:cNvSpPr>
                <a:spLocks noRot="1" noChangeAspect="1" noMove="1" noResize="1" noEditPoints="1" noAdjustHandles="1" noChangeArrowheads="1" noChangeShapeType="1" noTextEdit="1"/>
              </p:cNvSpPr>
              <p:nvPr/>
            </p:nvSpPr>
            <p:spPr>
              <a:xfrm>
                <a:off x="832104" y="1508760"/>
                <a:ext cx="10533888" cy="360680"/>
              </a:xfrm>
              <a:prstGeom prst="rect">
                <a:avLst/>
              </a:prstGeom>
              <a:blipFill>
                <a:blip r:embed="rId3"/>
                <a:stretch>
                  <a:fillRect l="-1389" t="-3390" b="-38983"/>
                </a:stretch>
              </a:blipFill>
              <a:ln/>
            </p:spPr>
            <p:txBody>
              <a:bodyPr/>
              <a:lstStyle/>
              <a:p>
                <a:r>
                  <a:rPr lang="zh-CN" altLang="en-US">
                    <a:noFill/>
                  </a:rPr>
                  <a:t> </a:t>
                </a:r>
              </a:p>
            </p:txBody>
          </p:sp>
        </mc:Fallback>
      </mc:AlternateContent>
      <p:sp>
        <p:nvSpPr>
          <p:cNvPr id="3" name="QB_5_AN.20_1#b19442955.blank?vop=1&amp;pid=6f075f4f1&amp;color=0,0,0&amp;vpa=6&amp;vtp=1&amp;bbb=1"/>
          <p:cNvSpPr/>
          <p:nvPr/>
        </p:nvSpPr>
        <p:spPr>
          <a:xfrm>
            <a:off x="2945860" y="1466850"/>
            <a:ext cx="433388" cy="363855"/>
          </a:xfrm>
          <a:prstGeom prst="rect">
            <a:avLst/>
          </a:prstGeom>
          <a:noFill/>
          <a:ln/>
        </p:spPr>
        <p:txBody>
          <a:bodyPr wrap="none" lIns="0" tIns="0" rIns="0" bIns="0" rtlCol="0" anchor="t"/>
          <a:lstStyle/>
          <a:p>
            <a:pPr algn="ctr" latinLnBrk="1">
              <a:lnSpc>
                <a:spcPts val="3200"/>
              </a:lnSpc>
            </a:pPr>
            <a:r>
              <a:rPr lang="en-US" altLang="zh-CN" b="0" i="0" dirty="0">
                <a:solidFill>
                  <a:srgbClr val="FF0000"/>
                </a:solidFill>
                <a:latin typeface="微软雅黑" pitchFamily="34" charset="0"/>
                <a:ea typeface="微软雅黑" pitchFamily="34" charset="-122"/>
                <a:cs typeface="微软雅黑" pitchFamily="34" charset="-120"/>
              </a:rPr>
              <a:t>36</a:t>
            </a:r>
            <a:endParaRPr lang="en-US" altLang="zh-CN" dirty="0"/>
          </a:p>
        </p:txBody>
      </p:sp>
      <mc:AlternateContent xmlns:mc="http://schemas.openxmlformats.org/markup-compatibility/2006">
        <mc:Choice xmlns:a14="http://schemas.microsoft.com/office/drawing/2010/main" Requires="a14">
          <p:sp>
            <p:nvSpPr>
              <p:cNvPr id="4" name="QB_5_AS.21_1#b19442955?vop=1&amp;pid=6f075f4f1&amp;color=0,0,0&amp;vtp=1&amp;bbb=1&amp;hb=1"/>
              <p:cNvSpPr/>
              <p:nvPr/>
            </p:nvSpPr>
            <p:spPr>
              <a:xfrm>
                <a:off x="832104" y="1875790"/>
                <a:ext cx="10533888" cy="3284855"/>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微软雅黑" pitchFamily="34" charset="0"/>
                    <a:ea typeface="微软雅黑" pitchFamily="34" charset="-122"/>
                    <a:cs typeface="微软雅黑" pitchFamily="34" charset="-120"/>
                  </a:rPr>
                  <a:t>【解析】因为</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r>
                      <m:rPr>
                        <m:nor/>
                      </m:rPr>
                      <a:rPr lang="en-US" altLang="zh-CN" sz="1800" b="0" i="0">
                        <a:solidFill>
                          <a:srgbClr val="000000"/>
                        </a:solidFill>
                        <a:latin typeface="Cambria Math" pitchFamily="34" charset="0"/>
                        <a:ea typeface="Cambria Math" pitchFamily="34" charset="-122"/>
                        <a:cs typeface="Cambria Math" pitchFamily="34" charset="-120"/>
                      </a:rPr>
                      <m:t> </m:t>
                    </m:r>
                    <m:r>
                      <a:rPr lang="en-US" altLang="zh-CN" sz="1800" b="0" i="0">
                        <a:solidFill>
                          <a:srgbClr val="000000"/>
                        </a:solidFill>
                        <a:latin typeface="Cambria Math" pitchFamily="34" charset="0"/>
                        <a:ea typeface="Cambria Math" pitchFamily="34" charset="-122"/>
                        <a:cs typeface="Cambria Math" pitchFamily="34" charset="-120"/>
                      </a:rPr>
                      <m:t>800=</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3</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微软雅黑" pitchFamily="34" charset="-122"/>
                    <a:cs typeface="微软雅黑" pitchFamily="34" charset="-120"/>
                  </a:rPr>
                  <a:t>,所以1</a:t>
                </a: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800的每一个正因数都可以表示为</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2</m:t>
                        </m:r>
                      </m:e>
                      <m:sup>
                        <m:r>
                          <a:rPr lang="en-US" altLang="zh-CN" sz="1800" b="0" i="0">
                            <a:solidFill>
                              <a:srgbClr val="000000"/>
                            </a:solidFill>
                            <a:latin typeface="Cambria Math" pitchFamily="34" charset="0"/>
                            <a:ea typeface="Cambria Math" pitchFamily="34" charset="-122"/>
                            <a:cs typeface="Cambria Math" pitchFamily="34" charset="-120"/>
                          </a:rPr>
                          <m:t>𝑚</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3</m:t>
                        </m:r>
                      </m:e>
                      <m:sup>
                        <m:r>
                          <a:rPr lang="en-US" altLang="zh-CN" sz="1800" b="0" i="0">
                            <a:solidFill>
                              <a:srgbClr val="000000"/>
                            </a:solidFill>
                            <a:latin typeface="Cambria Math" pitchFamily="34" charset="0"/>
                            <a:ea typeface="Cambria Math" pitchFamily="34" charset="-122"/>
                            <a:cs typeface="Cambria Math" pitchFamily="34" charset="-120"/>
                          </a:rPr>
                          <m:t>𝑛</m:t>
                        </m:r>
                      </m:sup>
                    </m:sSup>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5</m:t>
                        </m:r>
                      </m:e>
                      <m:sup>
                        <m:r>
                          <a:rPr lang="en-US" altLang="zh-CN" sz="1800" b="0" i="0">
                            <a:solidFill>
                              <a:srgbClr val="000000"/>
                            </a:solidFill>
                            <a:latin typeface="Cambria Math" pitchFamily="34" charset="0"/>
                            <a:ea typeface="Cambria Math" pitchFamily="34" charset="-122"/>
                            <a:cs typeface="Cambria Math" pitchFamily="34" charset="-120"/>
                          </a:rPr>
                          <m:t>𝑘</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,其中</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𝑚</m:t>
                    </m:r>
                    <m:r>
                      <a:rPr lang="en-US" altLang="zh-CN" sz="1800" b="0" i="0">
                        <a:solidFill>
                          <a:srgbClr val="000000"/>
                        </a:solidFill>
                        <a:latin typeface="Cambria Math" pitchFamily="34" charset="0"/>
                        <a:ea typeface="Cambria Math" pitchFamily="34" charset="-122"/>
                        <a:cs typeface="Cambria Math" pitchFamily="34" charset="-120"/>
                      </a:rPr>
                      <m:t>∈{0,1,2,3}</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r>
                      <a:rPr lang="en-US" altLang="zh-CN" sz="1800" b="0" i="0">
                        <a:solidFill>
                          <a:srgbClr val="000000"/>
                        </a:solidFill>
                        <a:latin typeface="Cambria Math" pitchFamily="34" charset="0"/>
                        <a:ea typeface="Cambria Math" pitchFamily="34" charset="-122"/>
                        <a:cs typeface="Cambria Math" pitchFamily="34" charset="-120"/>
                      </a:rPr>
                      <m:t>∈{0,1,2}</m:t>
                    </m:r>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r>
                      <a:rPr lang="en-US" altLang="zh-CN" sz="1800" b="0" i="0">
                        <a:solidFill>
                          <a:srgbClr val="000000"/>
                        </a:solidFill>
                        <a:latin typeface="Cambria Math" pitchFamily="34" charset="0"/>
                        <a:ea typeface="Cambria Math" pitchFamily="34" charset="-122"/>
                        <a:cs typeface="Cambria Math" pitchFamily="34" charset="-120"/>
                      </a:rPr>
                      <m:t>∈{0,1,2}.</m:t>
                    </m:r>
                    <m:r>
                      <a:rPr lang="en-US" altLang="zh-CN" sz="1800" b="0" i="0">
                        <a:solidFill>
                          <a:srgbClr val="000000"/>
                        </a:solidFill>
                        <a:latin typeface="Cambria Math" pitchFamily="34" charset="0"/>
                        <a:ea typeface="Cambria Math" pitchFamily="34" charset="-122"/>
                        <a:cs typeface="Cambria Math" pitchFamily="34" charset="-120"/>
                      </a:rPr>
                      <m:t>𝑚</m:t>
                    </m:r>
                  </m:oMath>
                </a14:m>
                <a:r>
                  <a:rPr lang="en-US" altLang="zh-CN" sz="1800" b="0" i="0" dirty="0">
                    <a:solidFill>
                      <a:srgbClr val="000000"/>
                    </a:solidFill>
                    <a:latin typeface="微软雅黑" pitchFamily="34" charset="0"/>
                    <a:ea typeface="微软雅黑" pitchFamily="34" charset="-122"/>
                    <a:cs typeface="微软雅黑" pitchFamily="34" charset="-120"/>
                  </a:rPr>
                  <a:t>有4种选法,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800" b="0" i="0" dirty="0">
                    <a:solidFill>
                      <a:srgbClr val="000000"/>
                    </a:solidFill>
                    <a:latin typeface="微软雅黑" pitchFamily="34" charset="0"/>
                    <a:ea typeface="微软雅黑" pitchFamily="34" charset="-122"/>
                    <a:cs typeface="微软雅黑" pitchFamily="34" charset="-120"/>
                  </a:rPr>
                  <a:t>有3种选法,</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𝑘</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有3种选法,由分步乘法计数原理得</a:t>
                </a:r>
                <a:r>
                  <a:rPr lang="en-US" altLang="zh-CN" sz="1800" b="0" i="0">
                    <a:solidFill>
                      <a:srgbClr val="000000"/>
                    </a:solidFill>
                    <a:latin typeface="微软雅黑" pitchFamily="34" charset="0"/>
                    <a:ea typeface="微软雅黑" pitchFamily="34" charset="-122"/>
                    <a:cs typeface="微软雅黑" pitchFamily="34" charset="-120"/>
                  </a:rPr>
                  <a:t>1</a:t>
                </a:r>
                <a:r>
                  <a:rPr lang="en-US" altLang="zh-CN" sz="1800" b="0" i="0">
                    <a:solidFill>
                      <a:srgbClr val="000000"/>
                    </a:solidFill>
                    <a:latin typeface="SimSun" pitchFamily="34" charset="0"/>
                    <a:ea typeface="SimSun" pitchFamily="34" charset="-122"/>
                    <a:cs typeface="SimSun"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800</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的正因数有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4×3×3=36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（个）.</a:t>
                </a:r>
                <a:endParaRPr lang="en-US" altLang="zh-CN" sz="1800" dirty="0"/>
              </a:p>
              <a:p>
                <a:pPr latinLnBrk="1">
                  <a:lnSpc>
                    <a:spcPts val="3300"/>
                  </a:lnSpc>
                </a:pPr>
                <a:r>
                  <a:rPr lang="en-US" altLang="zh-CN" b="1" i="0">
                    <a:solidFill>
                      <a:srgbClr val="000000"/>
                    </a:solidFill>
                    <a:latin typeface="微软雅黑" pitchFamily="34" charset="0"/>
                    <a:ea typeface="微软雅黑" pitchFamily="34" charset="-122"/>
                    <a:cs typeface="微软雅黑" pitchFamily="34" charset="-120"/>
                  </a:rPr>
                  <a:t>方</a:t>
                </a:r>
                <a:r>
                  <a:rPr lang="en-US" altLang="zh-CN" sz="1800" b="1" i="0">
                    <a:solidFill>
                      <a:srgbClr val="000000"/>
                    </a:solidFill>
                    <a:latin typeface="微软雅黑" pitchFamily="34" charset="0"/>
                    <a:ea typeface="微软雅黑" pitchFamily="34" charset="-122"/>
                    <a:cs typeface="微软雅黑" pitchFamily="34" charset="-120"/>
                  </a:rPr>
                  <a:t>法总结</a:t>
                </a:r>
                <a:endParaRPr lang="en-US" altLang="zh-CN" sz="1800" dirty="0"/>
              </a:p>
              <a:p>
                <a:pPr latinLnBrk="1">
                  <a:lnSpc>
                    <a:spcPts val="3300"/>
                  </a:lnSpc>
                </a:pPr>
                <a:r>
                  <a:rPr lang="en-US" altLang="zh-CN" b="0" i="0">
                    <a:solidFill>
                      <a:srgbClr val="000000"/>
                    </a:solidFill>
                    <a:latin typeface="SimSun" panose="02010600030101010101" pitchFamily="2" charset="-122"/>
                    <a:ea typeface="楷体" pitchFamily="34" charset="-122"/>
                    <a:cs typeface="微软雅黑" pitchFamily="34" charset="-120"/>
                  </a:rPr>
                  <a:t>    </a:t>
                </a:r>
                <a:r>
                  <a:rPr lang="en-US" altLang="zh-CN" sz="1800" b="0" i="0">
                    <a:solidFill>
                      <a:srgbClr val="000000"/>
                    </a:solidFill>
                    <a:latin typeface="微软雅黑" pitchFamily="34" charset="0"/>
                    <a:ea typeface="楷体" pitchFamily="34" charset="-122"/>
                    <a:cs typeface="微软雅黑" pitchFamily="34" charset="-120"/>
                  </a:rPr>
                  <a:t>对于一个数</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𝑁</m:t>
                    </m:r>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1</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2</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3</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3</m:t>
                            </m:r>
                          </m:sub>
                        </m:sSub>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sup>
                    </m:sSubSup>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𝑖</m:t>
                        </m:r>
                      </m:sub>
                    </m:sSub>
                  </m:oMath>
                </a14:m>
                <a:r>
                  <a:rPr lang="en-US" altLang="zh-CN" sz="1800" b="0" i="0" dirty="0">
                    <a:solidFill>
                      <a:srgbClr val="000000"/>
                    </a:solidFill>
                    <a:latin typeface="微软雅黑" pitchFamily="34" charset="0"/>
                    <a:ea typeface="楷体" pitchFamily="34" charset="-122"/>
                    <a:cs typeface="微软雅黑" pitchFamily="34" charset="-120"/>
                  </a:rPr>
                  <a:t>为质数</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𝑖</m:t>
                        </m:r>
                      </m:sub>
                    </m:sSub>
                  </m:oMath>
                </a14:m>
                <a:r>
                  <a:rPr lang="en-US" altLang="zh-CN" sz="1800" b="0" i="0" dirty="0">
                    <a:solidFill>
                      <a:srgbClr val="000000"/>
                    </a:solidFill>
                    <a:latin typeface="微软雅黑" pitchFamily="34" charset="0"/>
                    <a:ea typeface="楷体" pitchFamily="34" charset="-122"/>
                    <a:cs typeface="微软雅黑" pitchFamily="34" charset="-120"/>
                  </a:rPr>
                  <a:t>为正整数</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𝑖</m:t>
                    </m:r>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800" b="0" i="0" dirty="0">
                    <a:solidFill>
                      <a:srgbClr val="000000"/>
                    </a:solidFill>
                    <a:latin typeface="微软雅黑" pitchFamily="34" charset="0"/>
                    <a:ea typeface="微软雅黑" pitchFamily="34" charset="-122"/>
                    <a:cs typeface="微软雅黑" pitchFamily="34" charset="-120"/>
                  </a:rPr>
                  <a:t>,2,3,</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𝑛</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每一个正因数都可表</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示为</a:t>
                </a:r>
                <a14:m>
                  <m:oMath xmlns:m="http://schemas.openxmlformats.org/officeDocument/2006/math">
                    <m:sSubSup>
                      <m:sSubSupPr>
                        <m:ctrlPr>
                          <a:rPr lang="en-US" altLang="zh-CN" sz="1800" b="0">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1</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2</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sup>
                    </m:sSubSup>
                    <m:r>
                      <a:rPr lang="en-US" altLang="zh-CN" sz="1800" b="0" i="0">
                        <a:solidFill>
                          <a:srgbClr val="000000"/>
                        </a:solidFill>
                        <a:latin typeface="Cambria Math" pitchFamily="34" charset="0"/>
                        <a:ea typeface="Cambria Math" pitchFamily="34" charset="-122"/>
                        <a:cs typeface="Cambria Math" pitchFamily="34" charset="-120"/>
                      </a:rPr>
                      <m:t>⋅⋯⋅</m:t>
                    </m:r>
                    <m:sSubSup>
                      <m:sSubSu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sSubSupPr>
                      <m:e>
                        <m:r>
                          <a:rPr lang="en-US" altLang="zh-CN" sz="1800" b="0" i="0">
                            <a:solidFill>
                              <a:srgbClr val="000000"/>
                            </a:solidFill>
                            <a:latin typeface="Cambria Math" pitchFamily="34" charset="0"/>
                            <a:ea typeface="Cambria Math" pitchFamily="34" charset="-122"/>
                            <a:cs typeface="Cambria Math" pitchFamily="34" charset="-120"/>
                          </a:rPr>
                          <m:t>𝑝</m:t>
                        </m:r>
                      </m:e>
                      <m:sub>
                        <m:r>
                          <a:rPr lang="en-US" altLang="zh-CN" sz="1800" b="0" i="0">
                            <a:solidFill>
                              <a:srgbClr val="000000"/>
                            </a:solidFill>
                            <a:latin typeface="Cambria Math" pitchFamily="34" charset="0"/>
                            <a:ea typeface="Cambria Math" pitchFamily="34" charset="-122"/>
                            <a:cs typeface="Cambria Math" pitchFamily="34" charset="-120"/>
                          </a:rPr>
                          <m:t>𝑛</m:t>
                        </m:r>
                      </m:sub>
                      <m:sup>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𝑛</m:t>
                            </m:r>
                          </m:sub>
                        </m:sSub>
                      </m:sup>
                    </m:sSubSup>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0≤</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其中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1" i="0">
                        <a:solidFill>
                          <a:srgbClr val="000000"/>
                        </a:solidFill>
                        <a:latin typeface="Cambria Math" pitchFamily="34" charset="0"/>
                        <a:ea typeface="Cambria Math" pitchFamily="34" charset="-122"/>
                        <a:cs typeface="Cambria Math" pitchFamily="34" charset="-120"/>
                      </a:rPr>
                      <m:t>𝐍</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所</a:t>
                </a:r>
                <a:r>
                  <a:rPr lang="en-US" altLang="zh-CN" sz="1800" b="0" i="0">
                    <a:solidFill>
                      <a:srgbClr val="000000"/>
                    </a:solidFill>
                    <a:latin typeface="微软雅黑" pitchFamily="34" charset="0"/>
                    <a:ea typeface="楷体" pitchFamily="34" charset="-122"/>
                    <a:cs typeface="微软雅黑" pitchFamily="34" charset="-120"/>
                  </a:rPr>
                  <a:t>以</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1</m:t>
                        </m:r>
                      </m:sub>
                    </m:sSub>
                  </m:oMath>
                </a14:m>
                <a:r>
                  <a:rPr lang="en-US" altLang="zh-CN" sz="1800" b="0" i="0" dirty="0">
                    <a:solidFill>
                      <a:srgbClr val="000000"/>
                    </a:solidFill>
                    <a:latin typeface="微软雅黑" pitchFamily="34" charset="0"/>
                    <a:ea typeface="楷体"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1</m:t>
                        </m:r>
                      </m:sub>
                    </m:sSub>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种不同的选法</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2</m:t>
                        </m:r>
                      </m:sub>
                    </m:sSub>
                  </m:oMath>
                </a14:m>
                <a:r>
                  <a:rPr lang="en-US" altLang="zh-CN" sz="1800" b="0" i="0" dirty="0">
                    <a:solidFill>
                      <a:srgbClr val="000000"/>
                    </a:solidFill>
                    <a:latin typeface="微软雅黑" pitchFamily="34" charset="0"/>
                    <a:ea typeface="楷体"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2</m:t>
                        </m:r>
                      </m:sub>
                    </m:sSub>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种不同的选法</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𝑡</m:t>
                        </m:r>
                      </m:e>
                      <m:sub>
                        <m:r>
                          <a:rPr lang="en-US" altLang="zh-CN" sz="1800" b="0" i="0">
                            <a:solidFill>
                              <a:srgbClr val="000000"/>
                            </a:solidFill>
                            <a:latin typeface="Cambria Math" pitchFamily="34" charset="0"/>
                            <a:ea typeface="Cambria Math" pitchFamily="34" charset="-122"/>
                            <a:cs typeface="Cambria Math" pitchFamily="34" charset="-120"/>
                          </a:rPr>
                          <m:t>𝑛</m:t>
                        </m:r>
                      </m:sub>
                    </m:sSub>
                  </m:oMath>
                </a14:m>
                <a:r>
                  <a:rPr lang="en-US" altLang="zh-CN" sz="1800" b="0" i="0" dirty="0">
                    <a:solidFill>
                      <a:srgbClr val="000000"/>
                    </a:solidFill>
                    <a:latin typeface="微软雅黑" pitchFamily="34" charset="0"/>
                    <a:ea typeface="楷体" pitchFamily="34" charset="-122"/>
                    <a:cs typeface="微软雅黑" pitchFamily="34" charset="-120"/>
                  </a:rPr>
                  <a:t>有</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𝑎</m:t>
                        </m:r>
                      </m:e>
                      <m:sub>
                        <m:r>
                          <a:rPr lang="en-US" altLang="zh-CN" sz="1800" b="0" i="0">
                            <a:solidFill>
                              <a:srgbClr val="000000"/>
                            </a:solidFill>
                            <a:latin typeface="Cambria Math" pitchFamily="34" charset="0"/>
                            <a:ea typeface="Cambria Math" pitchFamily="34" charset="-122"/>
                            <a:cs typeface="Cambria Math" pitchFamily="34" charset="-120"/>
                          </a:rPr>
                          <m:t>𝑛</m:t>
                        </m:r>
                      </m:sub>
                    </m:sSub>
                    <m:r>
                      <a:rPr lang="en-US" altLang="zh-CN" sz="1800" b="0" i="0">
                        <a:solidFill>
                          <a:srgbClr val="000000"/>
                        </a:solidFill>
                        <a:latin typeface="Cambria Math" pitchFamily="34" charset="0"/>
                        <a:ea typeface="Cambria Math" pitchFamily="34" charset="-122"/>
                        <a:cs typeface="Cambria Math" pitchFamily="34" charset="-120"/>
                      </a:rPr>
                      <m:t>+1</m:t>
                    </m:r>
                    <m:r>
                      <a:rPr lang="en-US" altLang="zh-CN" sz="1800"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种不同的选法</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由分步乘法计数</a:t>
                </a: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原理可以得到数</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𝑁</m:t>
                    </m:r>
                  </m:oMath>
                </a14:m>
                <a:r>
                  <a:rPr lang="en-US" altLang="zh-CN" b="0" i="0" dirty="0">
                    <a:solidFill>
                      <a:srgbClr val="000000"/>
                    </a:solidFill>
                    <a:latin typeface="微软雅黑" pitchFamily="34" charset="0"/>
                    <a:ea typeface="楷体" pitchFamily="34" charset="-122"/>
                    <a:cs typeface="微软雅黑" pitchFamily="34" charset="-120"/>
                  </a:rPr>
                  <a:t>的正因数的个数为</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1</m:t>
                        </m:r>
                      </m:sub>
                    </m:sSub>
                    <m:r>
                      <a:rPr lang="en-US" altLang="zh-CN" b="0" i="0">
                        <a:solidFill>
                          <a:srgbClr val="000000"/>
                        </a:solidFill>
                        <a:latin typeface="Cambria Math" pitchFamily="34" charset="0"/>
                        <a:ea typeface="Cambria Math" pitchFamily="34" charset="-122"/>
                        <a:cs typeface="Cambria Math" pitchFamily="34" charset="-120"/>
                      </a:rPr>
                      <m:t>+1)(</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2</m:t>
                        </m:r>
                      </m:sub>
                    </m:sSub>
                    <m:r>
                      <a:rPr lang="en-US" altLang="zh-CN" b="0" i="0">
                        <a:solidFill>
                          <a:srgbClr val="000000"/>
                        </a:solidFill>
                        <a:latin typeface="Cambria Math" pitchFamily="34" charset="0"/>
                        <a:ea typeface="Cambria Math" pitchFamily="34" charset="-122"/>
                        <a:cs typeface="Cambria Math" pitchFamily="34" charset="-120"/>
                      </a:rPr>
                      <m:t>+1)⋅⋯⋅(</m:t>
                    </m:r>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𝑎</m:t>
                        </m:r>
                      </m:e>
                      <m:sub>
                        <m:r>
                          <a:rPr lang="en-US" altLang="zh-CN" b="0" i="0">
                            <a:solidFill>
                              <a:srgbClr val="000000"/>
                            </a:solidFill>
                            <a:latin typeface="Cambria Math" pitchFamily="34" charset="0"/>
                            <a:ea typeface="Cambria Math" pitchFamily="34" charset="-122"/>
                            <a:cs typeface="Cambria Math" pitchFamily="34" charset="-120"/>
                          </a:rPr>
                          <m:t>𝑛</m:t>
                        </m:r>
                      </m:sub>
                    </m:sSub>
                    <m:r>
                      <a:rPr lang="en-US" altLang="zh-CN" b="0" i="0">
                        <a:solidFill>
                          <a:srgbClr val="000000"/>
                        </a:solidFill>
                        <a:latin typeface="Cambria Math" pitchFamily="34" charset="0"/>
                        <a:ea typeface="Cambria Math" pitchFamily="34" charset="-122"/>
                        <a:cs typeface="Cambria Math" pitchFamily="34" charset="-120"/>
                      </a:rPr>
                      <m:t>+1</m:t>
                    </m:r>
                    <m:r>
                      <a:rPr lang="en-US" altLang="zh-CN" b="0" i="0" smtClean="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4" name="QB_5_AS.21_1#b19442955?vop=1&amp;pid=6f075f4f1&amp;color=0,0,0&amp;vtp=1&amp;bbb=1&amp;hb=1"/>
              <p:cNvSpPr>
                <a:spLocks noRot="1" noChangeAspect="1" noMove="1" noResize="1" noEditPoints="1" noAdjustHandles="1" noChangeArrowheads="1" noChangeShapeType="1" noTextEdit="1"/>
              </p:cNvSpPr>
              <p:nvPr/>
            </p:nvSpPr>
            <p:spPr>
              <a:xfrm>
                <a:off x="832104" y="1875790"/>
                <a:ext cx="10533888" cy="3284855"/>
              </a:xfrm>
              <a:prstGeom prst="rect">
                <a:avLst/>
              </a:prstGeom>
              <a:blipFill>
                <a:blip r:embed="rId4"/>
                <a:stretch>
                  <a:fillRect l="-1389" r="-752" b="-4267"/>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bg/>
                                          </p:spTgt>
                                        </p:tgtEl>
                                        <p:attrNameLst>
                                          <p:attrName>style.visibility</p:attrName>
                                        </p:attrNameLst>
                                      </p:cBhvr>
                                      <p:to>
                                        <p:strVal val="visible"/>
                                      </p:to>
                                    </p:set>
                                    <p:anim calcmode="lin" valueType="num">
                                      <p:cBhvr additive="base">
                                        <p:cTn id="1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4">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anim calcmode="lin" valueType="num">
                                      <p:cBhvr additive="base">
                                        <p:cTn id="2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2" end="2"/>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 calcmode="lin" valueType="num">
                                      <p:cBhvr additive="base">
                                        <p:cTn id="33"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4">
                                            <p:txEl>
                                              <p:pRg st="3" end="3"/>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
                                            <p:txEl>
                                              <p:pRg st="4" end="4"/>
                                            </p:txEl>
                                          </p:spTgt>
                                        </p:tgtEl>
                                        <p:attrNameLst>
                                          <p:attrName>style.visibility</p:attrName>
                                        </p:attrNameLst>
                                      </p:cBhvr>
                                      <p:to>
                                        <p:strVal val="visible"/>
                                      </p:to>
                                    </p:set>
                                    <p:anim calcmode="lin" valueType="num">
                                      <p:cBhvr additive="base">
                                        <p:cTn id="37"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 calcmode="lin" valueType="num">
                                      <p:cBhvr additive="base">
                                        <p:cTn id="4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4">
                                            <p:txEl>
                                              <p:pRg st="5" end="5"/>
                                            </p:txEl>
                                          </p:spTgt>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 calcmode="lin" valueType="num">
                                      <p:cBhvr additive="base">
                                        <p:cTn id="4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4">
                                            <p:txEl>
                                              <p:pRg st="7" end="7"/>
                                            </p:txEl>
                                          </p:spTgt>
                                        </p:tgtEl>
                                        <p:attrNameLst>
                                          <p:attrName>style.visibility</p:attrName>
                                        </p:attrNameLst>
                                      </p:cBhvr>
                                      <p:to>
                                        <p:strVal val="visible"/>
                                      </p:to>
                                    </p:set>
                                    <p:anim calcmode="lin" valueType="num">
                                      <p:cBhvr additive="base">
                                        <p:cTn id="49"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TotalTime>
  <Words>2612</Words>
  <Application>Microsoft Office PowerPoint</Application>
  <PresentationFormat>宽屏</PresentationFormat>
  <Paragraphs>251</Paragraphs>
  <Slides>27</Slides>
  <Notes>27</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Arial (正文)</vt:lpstr>
      <vt:lpstr>DengXian</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2025-10-20T08:19:19Z</dcterms:created>
  <dcterms:modified xsi:type="dcterms:W3CDTF">2025-10-20T08:22:36Z</dcterms:modified>
  <cp:category/>
  <cp:contentStatus/>
</cp:coreProperties>
</file>